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5" r:id="rId3"/>
    <p:sldMasterId id="2147483707" r:id="rId4"/>
    <p:sldMasterId id="2147483708" r:id="rId5"/>
    <p:sldMasterId id="2147483720" r:id="rId6"/>
  </p:sldMasterIdLst>
  <p:notesMasterIdLst>
    <p:notesMasterId r:id="rId46"/>
  </p:notesMasterIdLst>
  <p:sldIdLst>
    <p:sldId id="256" r:id="rId7"/>
    <p:sldId id="257" r:id="rId8"/>
    <p:sldId id="265" r:id="rId9"/>
    <p:sldId id="298" r:id="rId10"/>
    <p:sldId id="296" r:id="rId11"/>
    <p:sldId id="295" r:id="rId12"/>
    <p:sldId id="294" r:id="rId13"/>
    <p:sldId id="297" r:id="rId14"/>
    <p:sldId id="291" r:id="rId15"/>
    <p:sldId id="268" r:id="rId16"/>
    <p:sldId id="267" r:id="rId17"/>
    <p:sldId id="292" r:id="rId18"/>
    <p:sldId id="269" r:id="rId19"/>
    <p:sldId id="270" r:id="rId20"/>
    <p:sldId id="262" r:id="rId21"/>
    <p:sldId id="271" r:id="rId22"/>
    <p:sldId id="272" r:id="rId23"/>
    <p:sldId id="273" r:id="rId24"/>
    <p:sldId id="281" r:id="rId25"/>
    <p:sldId id="299" r:id="rId26"/>
    <p:sldId id="280" r:id="rId27"/>
    <p:sldId id="282" r:id="rId28"/>
    <p:sldId id="284" r:id="rId29"/>
    <p:sldId id="285" r:id="rId30"/>
    <p:sldId id="286" r:id="rId31"/>
    <p:sldId id="287" r:id="rId32"/>
    <p:sldId id="289" r:id="rId33"/>
    <p:sldId id="288" r:id="rId34"/>
    <p:sldId id="276" r:id="rId35"/>
    <p:sldId id="277" r:id="rId36"/>
    <p:sldId id="300" r:id="rId37"/>
    <p:sldId id="302" r:id="rId38"/>
    <p:sldId id="301" r:id="rId39"/>
    <p:sldId id="290" r:id="rId40"/>
    <p:sldId id="293" r:id="rId41"/>
    <p:sldId id="304" r:id="rId42"/>
    <p:sldId id="305" r:id="rId43"/>
    <p:sldId id="303" r:id="rId44"/>
    <p:sldId id="264" r:id="rId45"/>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EFB111"/>
    <a:srgbClr val="0066CC"/>
    <a:srgbClr val="007C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87879" autoAdjust="0"/>
  </p:normalViewPr>
  <p:slideViewPr>
    <p:cSldViewPr snapToGrid="0" snapToObjects="1">
      <p:cViewPr>
        <p:scale>
          <a:sx n="100" d="100"/>
          <a:sy n="100" d="100"/>
        </p:scale>
        <p:origin x="-2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smtClean="0"/>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smtClean="0"/>
            </a:lvl1pPr>
          </a:lstStyle>
          <a:p>
            <a:pPr>
              <a:defRPr/>
            </a:pPr>
            <a:fld id="{9782A47C-A05A-4958-B090-B34D5CD3CEF1}" type="datetimeFigureOut">
              <a:rPr lang="en-US"/>
              <a:pPr>
                <a:defRPr/>
              </a:pPr>
              <a:t>3/8/2012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smtClean="0"/>
            </a:lvl1pPr>
          </a:lstStyle>
          <a:p>
            <a:pPr>
              <a:defRPr/>
            </a:pPr>
            <a:fld id="{5FCE0401-D634-476D-A5F2-0C203BE86B3C}" type="slidenum">
              <a:rPr lang="en-US"/>
              <a:pPr>
                <a:defRPr/>
              </a:pPr>
              <a:t>‹#›</a:t>
            </a:fld>
            <a:endParaRPr lang="en-US"/>
          </a:p>
        </p:txBody>
      </p:sp>
    </p:spTree>
    <p:extLst>
      <p:ext uri="{BB962C8B-B14F-4D97-AF65-F5344CB8AC3E}">
        <p14:creationId xmlns:p14="http://schemas.microsoft.com/office/powerpoint/2010/main" val="18554279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1</a:t>
            </a:fld>
            <a:endParaRPr lang="en-US"/>
          </a:p>
        </p:txBody>
      </p:sp>
    </p:spTree>
    <p:extLst>
      <p:ext uri="{BB962C8B-B14F-4D97-AF65-F5344CB8AC3E}">
        <p14:creationId xmlns:p14="http://schemas.microsoft.com/office/powerpoint/2010/main" val="3404603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solidFill>
                  <a:srgbClr val="0066CC"/>
                </a:solidFill>
              </a:rPr>
              <a:t>This is where the new facebook timeline is your greatest asset:</a:t>
            </a:r>
          </a:p>
          <a:p>
            <a:r>
              <a:rPr lang="en-US" smtClean="0">
                <a:solidFill>
                  <a:srgbClr val="0066CC"/>
                </a:solidFill>
              </a:rPr>
              <a:t>More visually interesting, customizable, stimulating layout that allows you to tell a story, to be your brand, to entice</a:t>
            </a:r>
          </a:p>
          <a:p>
            <a:r>
              <a:rPr lang="en-US" smtClean="0">
                <a:solidFill>
                  <a:srgbClr val="0066CC"/>
                </a:solidFill>
              </a:rPr>
              <a:t>Not here to say that Facebook is a new channel to compete with OTAs for direct bookings – it is not.  It is you, your brand, your newest, most personalized, most flexible, most immediate ad campaign, </a:t>
            </a: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dirty="0" smtClean="0">
                <a:solidFill>
                  <a:srgbClr val="0066CC"/>
                </a:solidFill>
              </a:rPr>
              <a:t>Potential to reach present, current and future guests</a:t>
            </a:r>
          </a:p>
          <a:p>
            <a:pPr>
              <a:buFontTx/>
              <a:buChar char="-"/>
            </a:pPr>
            <a:r>
              <a:rPr lang="en-US" dirty="0" smtClean="0">
                <a:solidFill>
                  <a:srgbClr val="0066CC"/>
                </a:solidFill>
              </a:rPr>
              <a:t>connect with them in a meaningful, personal way</a:t>
            </a:r>
          </a:p>
          <a:p>
            <a:pPr>
              <a:buFontTx/>
              <a:buChar char="-"/>
            </a:pPr>
            <a:r>
              <a:rPr lang="en-US" dirty="0" smtClean="0">
                <a:solidFill>
                  <a:srgbClr val="0066CC"/>
                </a:solidFill>
              </a:rPr>
              <a:t>Building relationships, solving problems, providing service, value, memories</a:t>
            </a:r>
          </a:p>
          <a:p>
            <a:pPr>
              <a:buFontTx/>
              <a:buChar char="-"/>
            </a:pPr>
            <a:endParaRPr lang="en-US" dirty="0" smtClean="0">
              <a:solidFill>
                <a:srgbClr val="0066CC"/>
              </a:solidFill>
            </a:endParaRPr>
          </a:p>
          <a:p>
            <a:pPr>
              <a:buFontTx/>
              <a:buNone/>
            </a:pPr>
            <a:r>
              <a:rPr lang="en-US" dirty="0" smtClean="0">
                <a:solidFill>
                  <a:srgbClr val="0066CC"/>
                </a:solidFill>
              </a:rPr>
              <a:t>-  You</a:t>
            </a:r>
            <a:r>
              <a:rPr lang="en-US" baseline="0" dirty="0" smtClean="0">
                <a:solidFill>
                  <a:srgbClr val="0066CC"/>
                </a:solidFill>
              </a:rPr>
              <a:t> have the power to create enticing, warm invitations…staying top of mind with your past guests, drawing in the new</a:t>
            </a:r>
          </a:p>
          <a:p>
            <a:pPr marL="174708" indent="-174708">
              <a:buFontTx/>
              <a:buChar char="-"/>
            </a:pPr>
            <a:r>
              <a:rPr lang="en-US" baseline="0" dirty="0" smtClean="0">
                <a:solidFill>
                  <a:srgbClr val="0066CC"/>
                </a:solidFill>
              </a:rPr>
              <a:t>Build relationships to create advocates.  These are the people who will recommend you to their friends, post pictures of your property to their -page, write rave reviews on TA</a:t>
            </a:r>
          </a:p>
          <a:p>
            <a:pPr marL="174708" indent="-174708">
              <a:buFontTx/>
              <a:buChar char="-"/>
            </a:pPr>
            <a:r>
              <a:rPr lang="en-US" baseline="0" dirty="0" smtClean="0">
                <a:solidFill>
                  <a:srgbClr val="0066CC"/>
                </a:solidFill>
              </a:rPr>
              <a:t>Get personal and be real.  How do you showcase your personality?  Imagery, words, posts.  If Timeline *is* your ad campaign, what does it look like and what does it say?</a:t>
            </a:r>
          </a:p>
          <a:p>
            <a:pPr>
              <a:buFontTx/>
              <a:buNone/>
            </a:pPr>
            <a:endParaRPr lang="en-US" dirty="0" smtClean="0">
              <a:solidFill>
                <a:srgbClr val="0066CC"/>
              </a:solidFill>
            </a:endParaRPr>
          </a:p>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 one lackluster image after another.  Beauty of your</a:t>
            </a:r>
            <a:r>
              <a:rPr lang="en-US" baseline="0" dirty="0" smtClean="0"/>
              <a:t> imagery lost in a less than stimulating background.</a:t>
            </a:r>
          </a:p>
          <a:p>
            <a:endParaRPr lang="en-US" baseline="0" dirty="0" smtClean="0"/>
          </a:p>
          <a:p>
            <a:r>
              <a:rPr lang="en-US" baseline="0" dirty="0" smtClean="0"/>
              <a:t>Now – highlight posts, videos, images and make them stand out.  Recreate the feel of an on property experience on your timeline</a:t>
            </a:r>
            <a:endParaRPr lang="en-US" dirty="0"/>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12</a:t>
            </a:fld>
            <a:endParaRPr lang="en-US"/>
          </a:p>
        </p:txBody>
      </p:sp>
    </p:spTree>
    <p:extLst>
      <p:ext uri="{BB962C8B-B14F-4D97-AF65-F5344CB8AC3E}">
        <p14:creationId xmlns:p14="http://schemas.microsoft.com/office/powerpoint/2010/main" val="3069508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13</a:t>
            </a:fld>
            <a:endParaRPr lang="en-US"/>
          </a:p>
        </p:txBody>
      </p:sp>
    </p:spTree>
    <p:extLst>
      <p:ext uri="{BB962C8B-B14F-4D97-AF65-F5344CB8AC3E}">
        <p14:creationId xmlns:p14="http://schemas.microsoft.com/office/powerpoint/2010/main" val="1838676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Phew</a:t>
            </a:r>
          </a:p>
          <a:p>
            <a:endParaRPr lang="en-US" dirty="0" smtClean="0"/>
          </a:p>
          <a:p>
            <a:r>
              <a:rPr lang="en-US" dirty="0" smtClean="0"/>
              <a:t>We will not be covering Facebook</a:t>
            </a:r>
            <a:r>
              <a:rPr lang="en-US" baseline="0" dirty="0" smtClean="0"/>
              <a:t> advertising today, but please sign up for our newsletter if you have no already to receive word of future webinars on the topic!</a:t>
            </a:r>
            <a:endParaRPr lang="en-US" dirty="0"/>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14</a:t>
            </a:fld>
            <a:endParaRPr lang="en-US"/>
          </a:p>
        </p:txBody>
      </p:sp>
    </p:spTree>
    <p:extLst>
      <p:ext uri="{BB962C8B-B14F-4D97-AF65-F5344CB8AC3E}">
        <p14:creationId xmlns:p14="http://schemas.microsoft.com/office/powerpoint/2010/main" val="2550645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Let’s look at these</a:t>
            </a:r>
            <a:r>
              <a:rPr lang="en-US" baseline="0" dirty="0" smtClean="0"/>
              <a:t> elements one by one so you understand what changes are necessary</a:t>
            </a:r>
          </a:p>
          <a:p>
            <a:endParaRPr lang="en-US" baseline="0" dirty="0" smtClean="0"/>
          </a:p>
          <a:p>
            <a:r>
              <a:rPr lang="en-US" baseline="0" dirty="0" smtClean="0"/>
              <a:t>First, you immediately get a sense of for how  much more </a:t>
            </a:r>
            <a:r>
              <a:rPr lang="en-US" dirty="0" smtClean="0"/>
              <a:t>Visually engaging the</a:t>
            </a:r>
            <a:r>
              <a:rPr lang="en-US" baseline="0" dirty="0" smtClean="0"/>
              <a:t> design is.</a:t>
            </a:r>
          </a:p>
          <a:p>
            <a:endParaRPr lang="en-US" dirty="0" smtClean="0"/>
          </a:p>
          <a:p>
            <a:r>
              <a:rPr lang="en-US" dirty="0" smtClean="0"/>
              <a:t>The</a:t>
            </a:r>
            <a:r>
              <a:rPr lang="en-US" baseline="0" dirty="0" smtClean="0"/>
              <a:t> key elements you need to address here are:</a:t>
            </a:r>
          </a:p>
          <a:p>
            <a:r>
              <a:rPr lang="en-US" b="1" baseline="0" dirty="0" smtClean="0"/>
              <a:t>Cover photo </a:t>
            </a:r>
            <a:r>
              <a:rPr lang="en-US" baseline="0" dirty="0" smtClean="0"/>
              <a:t>– this is what sets the tone for your page, it should be your showcase, the one image you want to stick with your guests.  It should portray your property, the experience of your property and the feel a guest can expect. More examples to come…</a:t>
            </a:r>
          </a:p>
          <a:p>
            <a:r>
              <a:rPr lang="en-US" baseline="0" dirty="0" smtClean="0"/>
              <a:t>Asset size: 851 x 315pixels</a:t>
            </a:r>
          </a:p>
          <a:p>
            <a:r>
              <a:rPr lang="en-US" baseline="0" dirty="0" smtClean="0"/>
              <a:t>Change as often as you like, but be aware of a few things: no rates, discounts, promo messaging, no contact info, no references to </a:t>
            </a:r>
            <a:r>
              <a:rPr lang="en-US" baseline="0" dirty="0" err="1" smtClean="0"/>
              <a:t>facebook</a:t>
            </a:r>
            <a:r>
              <a:rPr lang="en-US" baseline="0" dirty="0" smtClean="0"/>
              <a:t> features like </a:t>
            </a:r>
            <a:r>
              <a:rPr lang="en-US" baseline="0" dirty="0" err="1" smtClean="0"/>
              <a:t>like</a:t>
            </a:r>
            <a:r>
              <a:rPr lang="en-US" baseline="0" dirty="0" smtClean="0"/>
              <a:t> or share, no calls to action.</a:t>
            </a:r>
          </a:p>
          <a:p>
            <a:endParaRPr lang="en-US" baseline="0" dirty="0" smtClean="0"/>
          </a:p>
          <a:p>
            <a:r>
              <a:rPr lang="en-US" b="1" baseline="0" dirty="0" smtClean="0"/>
              <a:t>Profile Picture</a:t>
            </a:r>
            <a:r>
              <a:rPr lang="en-US" baseline="0" dirty="0" smtClean="0"/>
              <a:t>: most often your property logo.  125x125 (should scale from 180x180 down to 32x32 for use all around </a:t>
            </a:r>
            <a:r>
              <a:rPr lang="en-US" baseline="0" dirty="0" err="1" smtClean="0"/>
              <a:t>fb</a:t>
            </a:r>
            <a:r>
              <a:rPr lang="en-US" baseline="0" dirty="0" smtClean="0"/>
              <a:t>)</a:t>
            </a:r>
          </a:p>
          <a:p>
            <a:r>
              <a:rPr lang="en-US" baseline="0" dirty="0" smtClean="0"/>
              <a:t>Sits 23px from the left of the cover photo and 239 </a:t>
            </a:r>
            <a:r>
              <a:rPr lang="en-US" baseline="0" dirty="0" err="1" smtClean="0"/>
              <a:t>px</a:t>
            </a:r>
            <a:r>
              <a:rPr lang="en-US" baseline="0" dirty="0" smtClean="0"/>
              <a:t> from the top</a:t>
            </a:r>
          </a:p>
          <a:p>
            <a:endParaRPr lang="en-US" baseline="0" dirty="0" smtClean="0"/>
          </a:p>
          <a:p>
            <a:r>
              <a:rPr lang="en-US" b="1" baseline="0" dirty="0" smtClean="0"/>
              <a:t>Tabs: </a:t>
            </a:r>
            <a:r>
              <a:rPr lang="en-US" b="0" baseline="0" dirty="0" smtClean="0"/>
              <a:t>navigation icons for tabs and apps, four will be featured , up to 8 in the dropdown. Icons are 111x74px and take the place of the left navigation on old brand pages.  These can be custom (reservations tabs, restaurant tabs) or native </a:t>
            </a:r>
            <a:r>
              <a:rPr lang="en-US" b="0" baseline="0" dirty="0" err="1" smtClean="0"/>
              <a:t>facebook</a:t>
            </a:r>
            <a:r>
              <a:rPr lang="en-US" b="0" baseline="0" dirty="0" smtClean="0"/>
              <a:t> apps (Likes, maps, videos, </a:t>
            </a:r>
            <a:r>
              <a:rPr lang="en-US" b="0" baseline="0" dirty="0" err="1" smtClean="0"/>
              <a:t>etc</a:t>
            </a:r>
            <a:r>
              <a:rPr lang="en-US" b="0" baseline="0" dirty="0" smtClean="0"/>
              <a:t>)  Photos can not be edited or removed. Last photo updated will always display.</a:t>
            </a:r>
          </a:p>
          <a:p>
            <a:endParaRPr lang="en-US" b="0" baseline="0" dirty="0" smtClean="0"/>
          </a:p>
          <a:p>
            <a:r>
              <a:rPr lang="en-US" b="1" baseline="0" dirty="0" smtClean="0"/>
              <a:t>About and page stats: </a:t>
            </a:r>
            <a:r>
              <a:rPr lang="en-US" b="0" baseline="0" dirty="0" smtClean="0"/>
              <a:t> About can be edited – update property type, address, phone number.</a:t>
            </a:r>
            <a:endParaRPr lang="en-US" b="1"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 – allow users to post</a:t>
            </a:r>
          </a:p>
          <a:p>
            <a:r>
              <a:rPr lang="en-US" dirty="0" smtClean="0"/>
              <a:t>Star</a:t>
            </a:r>
            <a:r>
              <a:rPr lang="en-US" baseline="0" dirty="0" smtClean="0"/>
              <a:t> – double wide, spanning width</a:t>
            </a:r>
          </a:p>
          <a:p>
            <a:r>
              <a:rPr lang="en-US" baseline="0" dirty="0" smtClean="0"/>
              <a:t>Hide – </a:t>
            </a:r>
          </a:p>
          <a:p>
            <a:r>
              <a:rPr lang="en-US" baseline="0" dirty="0" smtClean="0"/>
              <a:t>Back date</a:t>
            </a:r>
          </a:p>
          <a:p>
            <a:r>
              <a:rPr lang="en-US" baseline="0" dirty="0" smtClean="0"/>
              <a:t>Pin – brings to top for 7 days: event stories, links, photos, campaigns, polls, fan photos, fan videos, contests</a:t>
            </a:r>
            <a:endParaRPr lang="en-US" dirty="0"/>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16</a:t>
            </a:fld>
            <a:endParaRPr lang="en-US"/>
          </a:p>
        </p:txBody>
      </p:sp>
    </p:spTree>
    <p:extLst>
      <p:ext uri="{BB962C8B-B14F-4D97-AF65-F5344CB8AC3E}">
        <p14:creationId xmlns:p14="http://schemas.microsoft.com/office/powerpoint/2010/main" val="1713620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17</a:t>
            </a:fld>
            <a:endParaRPr lang="en-US"/>
          </a:p>
        </p:txBody>
      </p:sp>
    </p:spTree>
    <p:extLst>
      <p:ext uri="{BB962C8B-B14F-4D97-AF65-F5344CB8AC3E}">
        <p14:creationId xmlns:p14="http://schemas.microsoft.com/office/powerpoint/2010/main" val="102389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18</a:t>
            </a:fld>
            <a:endParaRPr lang="en-US"/>
          </a:p>
        </p:txBody>
      </p:sp>
    </p:spTree>
    <p:extLst>
      <p:ext uri="{BB962C8B-B14F-4D97-AF65-F5344CB8AC3E}">
        <p14:creationId xmlns:p14="http://schemas.microsoft.com/office/powerpoint/2010/main" val="2031668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19</a:t>
            </a:fld>
            <a:endParaRPr lang="en-US"/>
          </a:p>
        </p:txBody>
      </p:sp>
    </p:spTree>
    <p:extLst>
      <p:ext uri="{BB962C8B-B14F-4D97-AF65-F5344CB8AC3E}">
        <p14:creationId xmlns:p14="http://schemas.microsoft.com/office/powerpoint/2010/main" val="251826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2</a:t>
            </a:fld>
            <a:endParaRPr lang="en-US"/>
          </a:p>
        </p:txBody>
      </p:sp>
    </p:spTree>
    <p:extLst>
      <p:ext uri="{BB962C8B-B14F-4D97-AF65-F5344CB8AC3E}">
        <p14:creationId xmlns:p14="http://schemas.microsoft.com/office/powerpoint/2010/main" val="737139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20</a:t>
            </a:fld>
            <a:endParaRPr lang="en-US"/>
          </a:p>
        </p:txBody>
      </p:sp>
    </p:spTree>
    <p:extLst>
      <p:ext uri="{BB962C8B-B14F-4D97-AF65-F5344CB8AC3E}">
        <p14:creationId xmlns:p14="http://schemas.microsoft.com/office/powerpoint/2010/main" val="2869398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Remember most active</a:t>
            </a:r>
            <a:r>
              <a:rPr lang="en-US" baseline="0" dirty="0" smtClean="0"/>
              <a:t> posts will stick to timeline; others will fall off. Be sure to star and elevate those you most want to have guests see/remember and remove those you would rather not</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Each image tells a story about your property</a:t>
            </a:r>
            <a:r>
              <a:rPr lang="en-US" baseline="0" dirty="0" smtClean="0"/>
              <a:t> – what do you want guests to see? Feel? Think?</a:t>
            </a:r>
          </a:p>
          <a:p>
            <a:endParaRPr lang="en-US" baseline="0" dirty="0" smtClean="0"/>
          </a:p>
          <a:p>
            <a:r>
              <a:rPr lang="en-US" baseline="0" dirty="0" smtClean="0"/>
              <a:t>What if you changed the image regularly?  Seasonally?  Based on happenings at the property?</a:t>
            </a:r>
          </a:p>
          <a:p>
            <a:endParaRPr lang="en-US" baseline="0" dirty="0" smtClean="0"/>
          </a:p>
          <a:p>
            <a:r>
              <a:rPr lang="en-US" baseline="0" dirty="0" smtClean="0"/>
              <a:t>What if your cover photo set the tone for a guest’s stay?  </a:t>
            </a:r>
          </a:p>
          <a:p>
            <a:endParaRPr lang="en-US" baseline="0" dirty="0" smtClean="0"/>
          </a:p>
          <a:p>
            <a:r>
              <a:rPr lang="en-US" baseline="0" dirty="0" smtClean="0"/>
              <a:t>Roger Smith – social, dining, friendly, elegance</a:t>
            </a:r>
          </a:p>
          <a:p>
            <a:r>
              <a:rPr lang="en-US" baseline="0" dirty="0" smtClean="0"/>
              <a:t>Ritz Amelia – natural beauty, relaxation</a:t>
            </a:r>
          </a:p>
          <a:p>
            <a:r>
              <a:rPr lang="en-US" baseline="0" dirty="0" smtClean="0"/>
              <a:t>Trapp – cozy, family, winter wonderland</a:t>
            </a:r>
          </a:p>
          <a:p>
            <a:r>
              <a:rPr lang="en-US" baseline="0" dirty="0" smtClean="0"/>
              <a:t>Opus – young, sleek, modern</a:t>
            </a:r>
          </a:p>
          <a:p>
            <a:endParaRPr lang="en-US" baseline="0" dirty="0" smtClean="0"/>
          </a:p>
          <a:p>
            <a:r>
              <a:rPr lang="en-US" baseline="0" dirty="0" smtClean="0"/>
              <a:t>With just a cover photo, we identify the property, its essence, its message, its feel and we have an expectation for our stay</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Talk about editing dates (backdating) on posts, to move them up or down on the timeline</a:t>
            </a:r>
          </a:p>
          <a:p>
            <a:endParaRPr lang="en-US" dirty="0" smtClean="0"/>
          </a:p>
          <a:p>
            <a:r>
              <a:rPr lang="en-US" dirty="0" smtClean="0"/>
              <a:t>Custom</a:t>
            </a:r>
            <a:r>
              <a:rPr lang="en-US" baseline="0" dirty="0" smtClean="0"/>
              <a:t> develop images to showcase your assets. Starred posts are featured posts and can take up the full width of the timeline.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Talk about pinning</a:t>
            </a:r>
            <a:r>
              <a:rPr lang="en-US" baseline="0" dirty="0" smtClean="0"/>
              <a:t> posts – </a:t>
            </a:r>
          </a:p>
          <a:p>
            <a:r>
              <a:rPr lang="en-US" baseline="0" dirty="0" smtClean="0"/>
              <a:t>Create promotions in an image, then pin them for 7 days to draw attention to them</a:t>
            </a:r>
          </a:p>
          <a:p>
            <a:r>
              <a:rPr lang="en-US" baseline="0" dirty="0" smtClean="0"/>
              <a:t>Track activity on these pins to see what users respond to by using insights</a:t>
            </a:r>
          </a:p>
          <a:p>
            <a:endParaRPr lang="en-US" baseline="0" dirty="0" smtClean="0"/>
          </a:p>
          <a:p>
            <a:r>
              <a:rPr lang="en-US" baseline="0" dirty="0" smtClean="0"/>
              <a:t>Album stories will feature one main image and a strip of photos underneath</a:t>
            </a:r>
          </a:p>
          <a:p>
            <a:r>
              <a:rPr lang="en-US" baseline="0" dirty="0" smtClean="0"/>
              <a:t>Think about posting albums of events on property…</a:t>
            </a:r>
          </a:p>
          <a:p>
            <a:endParaRPr lang="en-US" baseline="0" dirty="0" smtClean="0"/>
          </a:p>
          <a:p>
            <a:r>
              <a:rPr lang="en-US" baseline="0" dirty="0" smtClean="0"/>
              <a:t>Recap“:</a:t>
            </a:r>
          </a:p>
          <a:p>
            <a:r>
              <a:rPr lang="en-US" dirty="0" smtClean="0"/>
              <a:t>Allow – allow users to post</a:t>
            </a:r>
          </a:p>
          <a:p>
            <a:r>
              <a:rPr lang="en-US" dirty="0" smtClean="0"/>
              <a:t>Star</a:t>
            </a:r>
            <a:r>
              <a:rPr lang="en-US" baseline="0" dirty="0" smtClean="0"/>
              <a:t> – double wide, spanning width</a:t>
            </a:r>
          </a:p>
          <a:p>
            <a:r>
              <a:rPr lang="en-US" baseline="0" dirty="0" smtClean="0"/>
              <a:t>Hide – </a:t>
            </a:r>
          </a:p>
          <a:p>
            <a:r>
              <a:rPr lang="en-US" baseline="0" dirty="0" smtClean="0"/>
              <a:t>Back date</a:t>
            </a:r>
          </a:p>
          <a:p>
            <a:r>
              <a:rPr lang="en-US" baseline="0" dirty="0" smtClean="0"/>
              <a:t>Pin – brings to top for 7 days: event stories, links, photos, campaigns, polls, fan photos, fan videos, contests</a:t>
            </a:r>
            <a:endParaRPr lang="en-US" dirty="0" smtClean="0"/>
          </a:p>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Like Life Events for users, milestones tell the business’s story.  All</a:t>
            </a:r>
            <a:r>
              <a:rPr lang="en-US" baseline="0" dirty="0" smtClean="0"/>
              <a:t> freeform – </a:t>
            </a:r>
          </a:p>
          <a:p>
            <a:r>
              <a:rPr lang="en-US" baseline="0" dirty="0" smtClean="0"/>
              <a:t>Enter founding date, then choice of fields: event, location, when, story, video or photo (all optional except event)</a:t>
            </a:r>
          </a:p>
          <a:p>
            <a:endParaRPr lang="en-US" baseline="0" dirty="0" smtClean="0"/>
          </a:p>
          <a:p>
            <a:r>
              <a:rPr lang="en-US" baseline="0" dirty="0" smtClean="0"/>
              <a:t>Milestone photos are 843x403px</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Tabs</a:t>
            </a:r>
            <a:r>
              <a:rPr lang="en-US" baseline="0" dirty="0" smtClean="0"/>
              <a:t> are still here, but some </a:t>
            </a:r>
            <a:r>
              <a:rPr lang="en-US" baseline="0" dirty="0" err="1" smtClean="0"/>
              <a:t>changs</a:t>
            </a:r>
            <a:endParaRPr lang="en-US" baseline="0" dirty="0" smtClean="0"/>
          </a:p>
          <a:p>
            <a:endParaRPr lang="en-US" baseline="0" dirty="0" smtClean="0"/>
          </a:p>
          <a:p>
            <a:r>
              <a:rPr lang="en-US" baseline="0" dirty="0" smtClean="0"/>
              <a:t>Now below the cover photo,</a:t>
            </a:r>
          </a:p>
          <a:p>
            <a:r>
              <a:rPr lang="en-US" baseline="0" dirty="0" smtClean="0"/>
              <a:t>4 tab icons (111x74px) displayed at once, others behind a scroll</a:t>
            </a:r>
          </a:p>
          <a:p>
            <a:endParaRPr lang="en-US" baseline="0" dirty="0" smtClean="0"/>
          </a:p>
          <a:p>
            <a:r>
              <a:rPr lang="en-US" baseline="0" dirty="0" smtClean="0"/>
              <a:t>Tabs themselves have two widths 520px for legacy tabs and 810px to take advantage of new </a:t>
            </a:r>
            <a:r>
              <a:rPr lang="en-US" baseline="0" dirty="0" err="1" smtClean="0"/>
              <a:t>facebook</a:t>
            </a:r>
            <a:r>
              <a:rPr lang="en-US" baseline="0" dirty="0" smtClean="0"/>
              <a:t> real estate</a:t>
            </a:r>
          </a:p>
          <a:p>
            <a:r>
              <a:rPr lang="en-US" baseline="0" dirty="0" smtClean="0"/>
              <a:t>Old tabs are ok in the new layout, but will simply not take advantage of the full width</a:t>
            </a:r>
          </a:p>
          <a:p>
            <a:endParaRPr lang="en-US" baseline="0" dirty="0" smtClean="0"/>
          </a:p>
          <a:p>
            <a:r>
              <a:rPr lang="en-US" baseline="0" dirty="0" smtClean="0"/>
              <a:t>No more default landing tabs – all users land on brand timeline – think of new ways to get people to custom tabs if you want to “like gate” (define like gate)</a:t>
            </a:r>
          </a:p>
          <a:p>
            <a:endParaRPr lang="en-US" baseline="0" dirty="0" smtClean="0"/>
          </a:p>
          <a:p>
            <a:r>
              <a:rPr lang="en-US" baseline="0" dirty="0" smtClean="0"/>
              <a:t>Reservations tabs</a:t>
            </a:r>
          </a:p>
          <a:p>
            <a:r>
              <a:rPr lang="en-US" baseline="0" dirty="0" smtClean="0"/>
              <a:t>Restaurants, spas, golf courses</a:t>
            </a:r>
          </a:p>
          <a:p>
            <a:r>
              <a:rPr lang="en-US" baseline="0" dirty="0" smtClean="0"/>
              <a:t>Story of your property</a:t>
            </a:r>
          </a:p>
          <a:p>
            <a:r>
              <a:rPr lang="en-US" baseline="0" dirty="0" smtClean="0"/>
              <a:t>Specials page</a:t>
            </a:r>
          </a:p>
          <a:p>
            <a:r>
              <a:rPr lang="en-US" baseline="0" dirty="0" smtClean="0"/>
              <a:t>Anything unique?</a:t>
            </a:r>
          </a:p>
          <a:p>
            <a:r>
              <a:rPr lang="en-US" baseline="0" dirty="0" smtClean="0"/>
              <a:t>Contests?</a:t>
            </a:r>
          </a:p>
          <a:p>
            <a:endParaRPr lang="en-US" baseline="0" dirty="0" smtClean="0"/>
          </a:p>
          <a:p>
            <a:endParaRPr lang="en-US" dirty="0" smtClean="0"/>
          </a:p>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 of people talking</a:t>
            </a:r>
          </a:p>
          <a:p>
            <a:r>
              <a:rPr lang="en-US" dirty="0" smtClean="0"/>
              <a:t>Total</a:t>
            </a:r>
            <a:r>
              <a:rPr lang="en-US" baseline="0" dirty="0" smtClean="0"/>
              <a:t> likes</a:t>
            </a:r>
          </a:p>
          <a:p>
            <a:r>
              <a:rPr lang="en-US" baseline="0" dirty="0" smtClean="0"/>
              <a:t>Most popular week, city, age group</a:t>
            </a:r>
          </a:p>
          <a:p>
            <a:r>
              <a:rPr lang="en-US" baseline="0" dirty="0" err="1" smtClean="0"/>
              <a:t>Convos</a:t>
            </a:r>
            <a:r>
              <a:rPr lang="en-US" baseline="0" dirty="0" smtClean="0"/>
              <a:t>/likes on graph</a:t>
            </a:r>
          </a:p>
          <a:p>
            <a:r>
              <a:rPr lang="en-US" baseline="0" dirty="0" err="1" smtClean="0"/>
              <a:t>Facepile</a:t>
            </a:r>
            <a:endParaRPr lang="en-US" baseline="0" dirty="0" smtClean="0"/>
          </a:p>
          <a:p>
            <a:r>
              <a:rPr lang="en-US" baseline="0" dirty="0" smtClean="0"/>
              <a:t>No control here.</a:t>
            </a:r>
          </a:p>
          <a:p>
            <a:endParaRPr lang="en-US" baseline="0"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Notifications – lets</a:t>
            </a:r>
            <a:r>
              <a:rPr lang="en-US" baseline="0" dirty="0" smtClean="0"/>
              <a:t> you </a:t>
            </a:r>
            <a:r>
              <a:rPr lang="en-US" dirty="0" smtClean="0"/>
              <a:t>respond immediately when someone talks about you</a:t>
            </a:r>
          </a:p>
          <a:p>
            <a:r>
              <a:rPr lang="en-US" dirty="0" smtClean="0"/>
              <a:t>New likes – see who is connecting to you</a:t>
            </a:r>
          </a:p>
          <a:p>
            <a:r>
              <a:rPr lang="en-US" dirty="0" smtClean="0"/>
              <a:t>Direct</a:t>
            </a:r>
            <a:r>
              <a:rPr lang="en-US" baseline="0" dirty="0" smtClean="0"/>
              <a:t> messages – your inbox for messages directly sent to you</a:t>
            </a:r>
          </a:p>
          <a:p>
            <a:r>
              <a:rPr lang="en-US" baseline="0" dirty="0" smtClean="0"/>
              <a:t>Insights – surfaces info on how many people you are engaging with</a:t>
            </a:r>
          </a:p>
          <a:p>
            <a:r>
              <a:rPr lang="en-US" baseline="0" dirty="0" smtClean="0"/>
              <a:t> </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Overview of Insights – what data points are there? And why</a:t>
            </a:r>
            <a:r>
              <a:rPr lang="en-US" baseline="0" dirty="0" smtClean="0"/>
              <a:t> do they matter?</a:t>
            </a:r>
            <a:endParaRPr lang="en-US" dirty="0" smtClean="0"/>
          </a:p>
          <a:p>
            <a:endParaRPr lang="en-US" dirty="0" smtClean="0"/>
          </a:p>
          <a:p>
            <a:r>
              <a:rPr lang="en-US" dirty="0" smtClean="0"/>
              <a:t>Total likes – total number of fans</a:t>
            </a:r>
          </a:p>
          <a:p>
            <a:r>
              <a:rPr lang="en-US" dirty="0" smtClean="0"/>
              <a:t>Friends of fans – number of unique people who were friends of fans </a:t>
            </a:r>
          </a:p>
          <a:p>
            <a:r>
              <a:rPr lang="en-US" dirty="0" smtClean="0"/>
              <a:t>Reach – number of unique people who have seen your post</a:t>
            </a:r>
          </a:p>
          <a:p>
            <a:r>
              <a:rPr lang="en-US" dirty="0" smtClean="0"/>
              <a:t>People</a:t>
            </a:r>
            <a:r>
              <a:rPr lang="en-US" baseline="0" dirty="0" smtClean="0"/>
              <a:t> talking about this – number of unique people who created a story in the previous week</a:t>
            </a:r>
          </a:p>
          <a:p>
            <a:r>
              <a:rPr lang="en-US" baseline="0" dirty="0" smtClean="0"/>
              <a:t>Weekly total reach – unique people who have seen any content associated with your page </a:t>
            </a:r>
            <a:endParaRPr lang="en-US" dirty="0" smtClean="0"/>
          </a:p>
          <a:p>
            <a:r>
              <a:rPr lang="en-US" dirty="0" smtClean="0"/>
              <a:t>Engaged users – number of unique people who clicked on your post – click to split between photo views, other clicks, stories generated</a:t>
            </a:r>
          </a:p>
          <a:p>
            <a:r>
              <a:rPr lang="en-US" dirty="0" smtClean="0"/>
              <a:t>Talking about your post – number of unique people who have created a</a:t>
            </a:r>
            <a:r>
              <a:rPr lang="en-US" baseline="0" dirty="0" smtClean="0"/>
              <a:t> story from your page post (likes, comments, shares, answers, responds) – click for likes, shares, comments distribution</a:t>
            </a:r>
          </a:p>
          <a:p>
            <a:r>
              <a:rPr lang="en-US" dirty="0" err="1" smtClean="0"/>
              <a:t>Virality</a:t>
            </a:r>
            <a:r>
              <a:rPr lang="en-US" dirty="0" smtClean="0"/>
              <a:t> - % of people who have created a story from your page post out of th</a:t>
            </a:r>
            <a:r>
              <a:rPr lang="en-US" baseline="0" dirty="0" smtClean="0"/>
              <a:t>e totally number of unique people who have seen it</a:t>
            </a:r>
            <a:endParaRPr lang="en-US" dirty="0" smtClean="0"/>
          </a:p>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3</a:t>
            </a:fld>
            <a:endParaRPr lang="en-US"/>
          </a:p>
        </p:txBody>
      </p:sp>
    </p:spTree>
    <p:extLst>
      <p:ext uri="{BB962C8B-B14F-4D97-AF65-F5344CB8AC3E}">
        <p14:creationId xmlns:p14="http://schemas.microsoft.com/office/powerpoint/2010/main" val="1773154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saw overview, then there is </a:t>
            </a:r>
            <a:r>
              <a:rPr lang="en-US" b="1" baseline="0" dirty="0" smtClean="0"/>
              <a:t>Likes</a:t>
            </a:r>
            <a:r>
              <a:rPr lang="en-US" baseline="0" dirty="0" smtClean="0"/>
              <a:t>, Reach, Talking About This with deep dive analysis into each</a:t>
            </a:r>
          </a:p>
          <a:p>
            <a:r>
              <a:rPr lang="en-US" baseline="0" dirty="0" smtClean="0"/>
              <a:t>Likes: demo, where likes come from (</a:t>
            </a:r>
            <a:r>
              <a:rPr lang="en-US" baseline="0" dirty="0" err="1" smtClean="0"/>
              <a:t>facebook</a:t>
            </a:r>
            <a:r>
              <a:rPr lang="en-US" baseline="0" dirty="0" smtClean="0"/>
              <a:t> recommendations, admin invites, on page, mobile, </a:t>
            </a:r>
            <a:r>
              <a:rPr lang="en-US" baseline="0" dirty="0" err="1" smtClean="0"/>
              <a:t>etc</a:t>
            </a:r>
            <a:r>
              <a:rPr lang="en-US" baseline="0" dirty="0" smtClean="0"/>
              <a:t>)</a:t>
            </a:r>
          </a:p>
          <a:p>
            <a:r>
              <a:rPr lang="en-US" baseline="0" dirty="0" smtClean="0"/>
              <a:t>Reach: demo, how you reached people (organic, viral, paid), frequency, page views, unique visitors, tab views</a:t>
            </a:r>
          </a:p>
          <a:p>
            <a:r>
              <a:rPr lang="en-US" baseline="0" dirty="0" smtClean="0"/>
              <a:t>Talking About this: demo, how people are talking and about what</a:t>
            </a:r>
          </a:p>
          <a:p>
            <a:endParaRPr lang="en-US" baseline="0" dirty="0" smtClean="0"/>
          </a:p>
          <a:p>
            <a:r>
              <a:rPr lang="en-US" baseline="0" dirty="0" smtClean="0"/>
              <a:t>Why? Better insight into what is working, but also better insight into how to target….ADS</a:t>
            </a:r>
            <a:endParaRPr lang="en-US" dirty="0"/>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30</a:t>
            </a:fld>
            <a:endParaRPr lang="en-US"/>
          </a:p>
        </p:txBody>
      </p:sp>
    </p:spTree>
    <p:extLst>
      <p:ext uri="{BB962C8B-B14F-4D97-AF65-F5344CB8AC3E}">
        <p14:creationId xmlns:p14="http://schemas.microsoft.com/office/powerpoint/2010/main" val="1546463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31</a:t>
            </a:fld>
            <a:endParaRPr lang="en-US"/>
          </a:p>
        </p:txBody>
      </p:sp>
    </p:spTree>
    <p:extLst>
      <p:ext uri="{BB962C8B-B14F-4D97-AF65-F5344CB8AC3E}">
        <p14:creationId xmlns:p14="http://schemas.microsoft.com/office/powerpoint/2010/main" val="2944392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Use demographics</a:t>
            </a:r>
            <a:r>
              <a:rPr lang="en-US" baseline="0" dirty="0" smtClean="0"/>
              <a:t> (age, gender, location) to better target your ads, either by honing in on the demo of your fan base, or by creating an ad campaign to create a new demographic.</a:t>
            </a:r>
          </a:p>
          <a:p>
            <a:r>
              <a:rPr lang="en-US" baseline="0" dirty="0" smtClean="0"/>
              <a:t>Utilize suggestions from </a:t>
            </a:r>
            <a:r>
              <a:rPr lang="en-US" baseline="0" dirty="0" err="1" smtClean="0"/>
              <a:t>facebook</a:t>
            </a:r>
            <a:r>
              <a:rPr lang="en-US" baseline="0" dirty="0" smtClean="0"/>
              <a:t> on what your fans likes and interests are – like those same things, post to those pages as your page, interact with the core of your </a:t>
            </a:r>
            <a:r>
              <a:rPr lang="en-US" baseline="0" dirty="0" err="1" smtClean="0"/>
              <a:t>fanbase</a:t>
            </a:r>
            <a:r>
              <a:rPr lang="en-US" baseline="0" dirty="0" smtClean="0"/>
              <a:t> where they are on </a:t>
            </a:r>
            <a:r>
              <a:rPr lang="en-US" baseline="0" dirty="0" err="1" smtClean="0"/>
              <a:t>facebook</a:t>
            </a:r>
            <a:r>
              <a:rPr lang="en-US" baseline="0" dirty="0" smtClean="0"/>
              <a:t>.  Also use likes and interests to target your ads more precisely.</a:t>
            </a:r>
          </a:p>
          <a:p>
            <a:r>
              <a:rPr lang="en-US" baseline="0" dirty="0" smtClean="0"/>
              <a:t>Think outside the box….looking at the musical preferences, if Gaga comes to town and you are located near the arena, what kind of special offer could you put together for fans attending the show?  How can you personalize and customize your promotions and marketing to better match your guest’s profile?</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36</a:t>
            </a:fld>
            <a:endParaRPr lang="en-US"/>
          </a:p>
        </p:txBody>
      </p:sp>
    </p:spTree>
    <p:extLst>
      <p:ext uri="{BB962C8B-B14F-4D97-AF65-F5344CB8AC3E}">
        <p14:creationId xmlns:p14="http://schemas.microsoft.com/office/powerpoint/2010/main" val="4285893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Build</a:t>
            </a:r>
            <a:r>
              <a:rPr lang="en-US" baseline="0" dirty="0" smtClean="0"/>
              <a:t> couponing directly into </a:t>
            </a:r>
            <a:r>
              <a:rPr lang="en-US" baseline="0" dirty="0" err="1" smtClean="0"/>
              <a:t>appls</a:t>
            </a:r>
            <a:endParaRPr lang="en-US" baseline="0" dirty="0" smtClean="0"/>
          </a:p>
          <a:p>
            <a:r>
              <a:rPr lang="en-US" baseline="0" dirty="0" smtClean="0"/>
              <a:t>Post to timeline</a:t>
            </a:r>
          </a:p>
          <a:p>
            <a:r>
              <a:rPr lang="en-US" baseline="0" dirty="0" smtClean="0"/>
              <a:t>Redeem directly inline, triggering an email</a:t>
            </a:r>
          </a:p>
          <a:p>
            <a:r>
              <a:rPr lang="en-US" baseline="0" dirty="0" smtClean="0"/>
              <a:t>Share with friends, post on their own timelines</a:t>
            </a:r>
          </a:p>
          <a:p>
            <a:endParaRPr lang="en-US" baseline="0" dirty="0" smtClean="0"/>
          </a:p>
          <a:p>
            <a:r>
              <a:rPr lang="en-US" baseline="0" dirty="0" smtClean="0"/>
              <a:t>Native </a:t>
            </a:r>
            <a:r>
              <a:rPr lang="en-US" baseline="0" dirty="0" err="1" smtClean="0"/>
              <a:t>facebook</a:t>
            </a:r>
            <a:r>
              <a:rPr lang="en-US" baseline="0" dirty="0" smtClean="0"/>
              <a:t> </a:t>
            </a:r>
            <a:r>
              <a:rPr lang="en-US" baseline="0" dirty="0" err="1" smtClean="0"/>
              <a:t>ingishts</a:t>
            </a:r>
            <a:r>
              <a:rPr lang="en-US" baseline="0" dirty="0" smtClean="0"/>
              <a:t>, custom stories generated when users redeem, sponsored stories</a:t>
            </a:r>
          </a:p>
          <a:p>
            <a:endParaRPr lang="en-US" baseline="0" dirty="0" smtClean="0"/>
          </a:p>
          <a:p>
            <a:r>
              <a:rPr lang="en-US" baseline="0" dirty="0" smtClean="0"/>
              <a:t>No timeline yet.</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38</a:t>
            </a:fld>
            <a:endParaRPr lang="en-US"/>
          </a:p>
        </p:txBody>
      </p:sp>
    </p:spTree>
    <p:extLst>
      <p:ext uri="{BB962C8B-B14F-4D97-AF65-F5344CB8AC3E}">
        <p14:creationId xmlns:p14="http://schemas.microsoft.com/office/powerpoint/2010/main" val="556997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39</a:t>
            </a:fld>
            <a:endParaRPr lang="en-US"/>
          </a:p>
        </p:txBody>
      </p:sp>
    </p:spTree>
    <p:extLst>
      <p:ext uri="{BB962C8B-B14F-4D97-AF65-F5344CB8AC3E}">
        <p14:creationId xmlns:p14="http://schemas.microsoft.com/office/powerpoint/2010/main" val="2795301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4</a:t>
            </a:fld>
            <a:endParaRPr lang="en-US"/>
          </a:p>
        </p:txBody>
      </p:sp>
    </p:spTree>
    <p:extLst>
      <p:ext uri="{BB962C8B-B14F-4D97-AF65-F5344CB8AC3E}">
        <p14:creationId xmlns:p14="http://schemas.microsoft.com/office/powerpoint/2010/main" val="2194918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845 Million users </a:t>
            </a:r>
            <a:r>
              <a:rPr lang="en-US" dirty="0">
                <a:solidFill>
                  <a:srgbClr val="007CD2"/>
                </a:solidFill>
              </a:rPr>
              <a:t>are registered worldwide</a:t>
            </a:r>
          </a:p>
          <a:p>
            <a:pPr defTabSz="931774"/>
            <a:r>
              <a:rPr lang="en-US" dirty="0" smtClean="0"/>
              <a:t>That is Reach – sheer number of people; more people on</a:t>
            </a:r>
            <a:r>
              <a:rPr lang="en-US" baseline="0" dirty="0" smtClean="0"/>
              <a:t> </a:t>
            </a:r>
            <a:r>
              <a:rPr lang="en-US" baseline="0" dirty="0" err="1" smtClean="0"/>
              <a:t>facebook</a:t>
            </a:r>
            <a:r>
              <a:rPr lang="en-US" baseline="0" dirty="0" smtClean="0"/>
              <a:t> than there were on the planet 200 years ago</a:t>
            </a:r>
          </a:p>
          <a:p>
            <a:pPr defTabSz="931774"/>
            <a:endParaRPr lang="en-US" dirty="0" smtClean="0"/>
          </a:p>
          <a:p>
            <a:r>
              <a:rPr lang="en-US" dirty="0" smtClean="0"/>
              <a:t>Google to reach 1B active users per month</a:t>
            </a:r>
            <a:r>
              <a:rPr lang="en-US" baseline="0" dirty="0" smtClean="0"/>
              <a:t> but not a destination site.</a:t>
            </a:r>
          </a:p>
          <a:p>
            <a:r>
              <a:rPr lang="en-US" baseline="0" dirty="0" smtClean="0"/>
              <a:t>Facebook is the destination.  It has the stickiness. It is the site that keeps Larry Page up at night.</a:t>
            </a:r>
          </a:p>
          <a:p>
            <a:r>
              <a:rPr lang="en-US" baseline="0" dirty="0" smtClean="0"/>
              <a:t>That means something in terms of its staying power and the potential for advertising.</a:t>
            </a:r>
            <a:endParaRPr lang="en-US" dirty="0" smtClean="0"/>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5</a:t>
            </a:fld>
            <a:endParaRPr lang="en-US"/>
          </a:p>
        </p:txBody>
      </p:sp>
    </p:spTree>
    <p:extLst>
      <p:ext uri="{BB962C8B-B14F-4D97-AF65-F5344CB8AC3E}">
        <p14:creationId xmlns:p14="http://schemas.microsoft.com/office/powerpoint/2010/main" val="1138647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483 Million active daily users</a:t>
            </a:r>
          </a:p>
          <a:p>
            <a:r>
              <a:rPr lang="en-US" dirty="0" smtClean="0"/>
              <a:t>Frequency</a:t>
            </a:r>
            <a:r>
              <a:rPr lang="en-US" baseline="0" dirty="0" smtClean="0"/>
              <a:t> – how often are they are on </a:t>
            </a:r>
            <a:r>
              <a:rPr lang="en-US" baseline="0" dirty="0" err="1" smtClean="0"/>
              <a:t>facebook</a:t>
            </a:r>
            <a:r>
              <a:rPr lang="en-US" baseline="0" dirty="0" smtClean="0"/>
              <a:t> and how easily can you connect with them?</a:t>
            </a:r>
          </a:p>
          <a:p>
            <a:r>
              <a:rPr lang="en-US" baseline="0" dirty="0" smtClean="0"/>
              <a:t>Amidst a wild proliferation of marketing messages at every turn, how do you get personal and get to know your guests?</a:t>
            </a:r>
          </a:p>
          <a:p>
            <a:endParaRPr lang="en-US" baseline="0" dirty="0" smtClean="0"/>
          </a:p>
          <a:p>
            <a:r>
              <a:rPr lang="en-US" baseline="0" dirty="0" smtClean="0"/>
              <a:t>Targeting by demo, geo, interest, status…</a:t>
            </a:r>
          </a:p>
          <a:p>
            <a:r>
              <a:rPr lang="en-US" baseline="0" dirty="0" smtClean="0"/>
              <a:t>What other platform lets you target women in the bay area between the ages of 18 and 35 who are in a relationship but not married or engaged, like Gossip Girl and Coca Cola and knitting and work for the Gap?  Not one…but Facebook.</a:t>
            </a:r>
            <a:endParaRPr lang="en-US" dirty="0"/>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6</a:t>
            </a:fld>
            <a:endParaRPr lang="en-US"/>
          </a:p>
        </p:txBody>
      </p:sp>
    </p:spTree>
    <p:extLst>
      <p:ext uri="{BB962C8B-B14F-4D97-AF65-F5344CB8AC3E}">
        <p14:creationId xmlns:p14="http://schemas.microsoft.com/office/powerpoint/2010/main" val="283345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425 Million users connecting via</a:t>
            </a:r>
            <a:r>
              <a:rPr lang="en-US" baseline="0" dirty="0" smtClean="0"/>
              <a:t> mobile</a:t>
            </a:r>
          </a:p>
          <a:p>
            <a:r>
              <a:rPr lang="en-US" baseline="0" dirty="0" smtClean="0"/>
              <a:t>Constant connectedness – users pick and choose where to find you, how to find you and when and where they will interact with you.  Can you afford to not be where they are?  </a:t>
            </a:r>
          </a:p>
          <a:p>
            <a:endParaRPr lang="en-US" baseline="0" dirty="0" smtClean="0"/>
          </a:p>
          <a:p>
            <a:r>
              <a:rPr lang="en-US" baseline="0" dirty="0" smtClean="0"/>
              <a:t>The three forces that have most influenced technology, marketing/advertising and communications: </a:t>
            </a:r>
          </a:p>
          <a:p>
            <a:r>
              <a:rPr lang="en-US" baseline="0" dirty="0" smtClean="0"/>
              <a:t>Social</a:t>
            </a:r>
          </a:p>
          <a:p>
            <a:r>
              <a:rPr lang="en-US" baseline="0" dirty="0" smtClean="0"/>
              <a:t>Mobile</a:t>
            </a:r>
          </a:p>
          <a:p>
            <a:r>
              <a:rPr lang="en-US" baseline="0" dirty="0" smtClean="0"/>
              <a:t>Local</a:t>
            </a:r>
          </a:p>
          <a:p>
            <a:r>
              <a:rPr lang="en-US" baseline="0" dirty="0" smtClean="0"/>
              <a:t>Social: answers man’s desire to connect and feel connected to others.  Answers marketers dream to know his target.</a:t>
            </a:r>
          </a:p>
          <a:p>
            <a:r>
              <a:rPr lang="en-US" baseline="0" dirty="0" smtClean="0"/>
              <a:t>Mobile: wherever you may go, you are a touch away from all the world’s information.</a:t>
            </a:r>
          </a:p>
          <a:p>
            <a:r>
              <a:rPr lang="en-US" baseline="0" dirty="0" smtClean="0"/>
              <a:t>Local: discovering what is around us, who is there, how to go, what to do</a:t>
            </a:r>
          </a:p>
          <a:p>
            <a:endParaRPr lang="en-US" baseline="0" dirty="0" smtClean="0"/>
          </a:p>
          <a:p>
            <a:r>
              <a:rPr lang="en-US" baseline="0" dirty="0" smtClean="0"/>
              <a:t>Facebook is all three – it IS social. Period.  </a:t>
            </a:r>
          </a:p>
          <a:p>
            <a:r>
              <a:rPr lang="en-US" baseline="0" dirty="0" smtClean="0"/>
              <a:t>It is mobile on apps and tablets, it’s what you do while you wait at the doctor’s office, in line at the store, at a red light.  </a:t>
            </a:r>
          </a:p>
          <a:p>
            <a:r>
              <a:rPr lang="en-US" baseline="0" dirty="0" smtClean="0"/>
              <a:t>It is local: check-ins, recommendations.  When I lost the citrine stone in my ring, I solicited my </a:t>
            </a:r>
            <a:r>
              <a:rPr lang="en-US" baseline="0" dirty="0" err="1" smtClean="0"/>
              <a:t>facebook</a:t>
            </a:r>
            <a:r>
              <a:rPr lang="en-US" baseline="0" dirty="0" smtClean="0"/>
              <a:t> friends for the best jeweler in town where I could have it replaced.  Every Tuesday, I know where I can find my friend Clinton when he check in at the Taco place near the gym for $4.99 taco </a:t>
            </a:r>
            <a:r>
              <a:rPr lang="en-US" baseline="0" dirty="0" err="1" smtClean="0"/>
              <a:t>tuesdays</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7</a:t>
            </a:fld>
            <a:endParaRPr lang="en-US"/>
          </a:p>
        </p:txBody>
      </p:sp>
    </p:spTree>
    <p:extLst>
      <p:ext uri="{BB962C8B-B14F-4D97-AF65-F5344CB8AC3E}">
        <p14:creationId xmlns:p14="http://schemas.microsoft.com/office/powerpoint/2010/main" val="3103888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8</a:t>
            </a:fld>
            <a:endParaRPr lang="en-US"/>
          </a:p>
        </p:txBody>
      </p:sp>
    </p:spTree>
    <p:extLst>
      <p:ext uri="{BB962C8B-B14F-4D97-AF65-F5344CB8AC3E}">
        <p14:creationId xmlns:p14="http://schemas.microsoft.com/office/powerpoint/2010/main" val="21299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FCE0401-D634-476D-A5F2-0C203BE86B3C}" type="slidenum">
              <a:rPr lang="en-US" smtClean="0"/>
              <a:pPr>
                <a:defRPr/>
              </a:pPr>
              <a:t>9</a:t>
            </a:fld>
            <a:endParaRPr lang="en-US"/>
          </a:p>
        </p:txBody>
      </p:sp>
    </p:spTree>
    <p:extLst>
      <p:ext uri="{BB962C8B-B14F-4D97-AF65-F5344CB8AC3E}">
        <p14:creationId xmlns:p14="http://schemas.microsoft.com/office/powerpoint/2010/main" val="2116994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 Text">
    <p:spTree>
      <p:nvGrpSpPr>
        <p:cNvPr id="1" name=""/>
        <p:cNvGrpSpPr/>
        <p:nvPr/>
      </p:nvGrpSpPr>
      <p:grpSpPr>
        <a:xfrm>
          <a:off x="0" y="0"/>
          <a:ext cx="0" cy="0"/>
          <a:chOff x="0" y="0"/>
          <a:chExt cx="0" cy="0"/>
        </a:xfrm>
      </p:grpSpPr>
      <p:sp>
        <p:nvSpPr>
          <p:cNvPr id="8" name="Title Placeholder 14"/>
          <p:cNvSpPr>
            <a:spLocks noGrp="1"/>
          </p:cNvSpPr>
          <p:nvPr>
            <p:ph type="title"/>
          </p:nvPr>
        </p:nvSpPr>
        <p:spPr>
          <a:xfrm>
            <a:off x="189091" y="5044194"/>
            <a:ext cx="8229600" cy="1143000"/>
          </a:xfrm>
          <a:prstGeom prst="rect">
            <a:avLst/>
          </a:prstGeom>
        </p:spPr>
        <p:txBody>
          <a:bodyPr vert="horz" lIns="91440" tIns="45720" rIns="91440" bIns="45720" rtlCol="0" anchor="ctr">
            <a:noAutofit/>
          </a:bodyPr>
          <a:lstStyle/>
          <a:p>
            <a:r>
              <a:rPr lang="en-US" dirty="0" smtClean="0"/>
              <a:t>CLICK TO EDIT MASTER TITLE</a:t>
            </a:r>
            <a:endParaRPr lang="en-US" dirty="0"/>
          </a:p>
        </p:txBody>
      </p:sp>
    </p:spTree>
    <p:extLst>
      <p:ext uri="{BB962C8B-B14F-4D97-AF65-F5344CB8AC3E}">
        <p14:creationId xmlns:p14="http://schemas.microsoft.com/office/powerpoint/2010/main" val="209418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009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terior Page - Image Separator">
    <p:spTree>
      <p:nvGrpSpPr>
        <p:cNvPr id="1" name=""/>
        <p:cNvGrpSpPr/>
        <p:nvPr/>
      </p:nvGrpSpPr>
      <p:grpSpPr>
        <a:xfrm>
          <a:off x="0" y="0"/>
          <a:ext cx="0" cy="0"/>
          <a:chOff x="0" y="0"/>
          <a:chExt cx="0" cy="0"/>
        </a:xfrm>
      </p:grpSpPr>
      <p:pic>
        <p:nvPicPr>
          <p:cNvPr id="4" name="Picture 9" descr="Vizergy_PPtemplate_FINAL_Inside1_SolidYellow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800600"/>
            <a:ext cx="91440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620713"/>
            <a:ext cx="9144000" cy="4431065"/>
          </a:xfrm>
          <a:prstGeom prst="rect">
            <a:avLst/>
          </a:prstGeom>
        </p:spPr>
        <p:txBody>
          <a:bodyPr vert="horz"/>
          <a:lstStyle/>
          <a:p>
            <a:pPr lvl="0"/>
            <a:endParaRPr lang="en-US" noProof="0" dirty="0"/>
          </a:p>
        </p:txBody>
      </p:sp>
      <p:sp>
        <p:nvSpPr>
          <p:cNvPr id="7" name="Title Placeholder 14"/>
          <p:cNvSpPr>
            <a:spLocks noGrp="1"/>
          </p:cNvSpPr>
          <p:nvPr>
            <p:ph type="title"/>
          </p:nvPr>
        </p:nvSpPr>
        <p:spPr>
          <a:xfrm>
            <a:off x="189090" y="4888973"/>
            <a:ext cx="8799687" cy="1143000"/>
          </a:xfrm>
          <a:prstGeom prst="rect">
            <a:avLst/>
          </a:prstGeom>
        </p:spPr>
        <p:txBody>
          <a:bodyPr vert="horz" lIns="91440" tIns="45720" rIns="91440" bIns="45720" rtlCol="0" anchor="ctr">
            <a:noAutofit/>
          </a:bodyPr>
          <a:lstStyle>
            <a:lvl1pPr>
              <a:defRPr sz="3600" b="1">
                <a:solidFill>
                  <a:schemeClr val="bg1"/>
                </a:solidFill>
                <a:latin typeface="Arial"/>
                <a:cs typeface="Arial"/>
              </a:defRPr>
            </a:lvl1pPr>
          </a:lstStyle>
          <a:p>
            <a:r>
              <a:rPr lang="en-US" dirty="0" smtClean="0"/>
              <a:t>CLICK TO EDIT MASTER TITLE</a:t>
            </a:r>
            <a:endParaRPr lang="en-US" dirty="0"/>
          </a:p>
        </p:txBody>
      </p:sp>
    </p:spTree>
    <p:extLst>
      <p:ext uri="{BB962C8B-B14F-4D97-AF65-F5344CB8AC3E}">
        <p14:creationId xmlns:p14="http://schemas.microsoft.com/office/powerpoint/2010/main" val="1136401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or Page BG - Blue Header &amp; 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590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ior Page - Image Separator">
    <p:spTree>
      <p:nvGrpSpPr>
        <p:cNvPr id="1" name=""/>
        <p:cNvGrpSpPr/>
        <p:nvPr/>
      </p:nvGrpSpPr>
      <p:grpSpPr>
        <a:xfrm>
          <a:off x="0" y="0"/>
          <a:ext cx="0" cy="0"/>
          <a:chOff x="0" y="0"/>
          <a:chExt cx="0" cy="0"/>
        </a:xfrm>
      </p:grpSpPr>
      <p:pic>
        <p:nvPicPr>
          <p:cNvPr id="4" name="Picture 9" descr="Vizergy_PPtemplate_FINAL_Inside1_SolidYellow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800600"/>
            <a:ext cx="91440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620713"/>
            <a:ext cx="9144000" cy="4431065"/>
          </a:xfrm>
          <a:prstGeom prst="rect">
            <a:avLst/>
          </a:prstGeom>
        </p:spPr>
        <p:txBody>
          <a:bodyPr vert="horz"/>
          <a:lstStyle/>
          <a:p>
            <a:pPr lvl="0"/>
            <a:endParaRPr lang="en-US" noProof="0" dirty="0"/>
          </a:p>
        </p:txBody>
      </p:sp>
      <p:sp>
        <p:nvSpPr>
          <p:cNvPr id="7" name="Title Placeholder 14"/>
          <p:cNvSpPr>
            <a:spLocks noGrp="1"/>
          </p:cNvSpPr>
          <p:nvPr>
            <p:ph type="title"/>
          </p:nvPr>
        </p:nvSpPr>
        <p:spPr>
          <a:xfrm>
            <a:off x="189090" y="4888973"/>
            <a:ext cx="8799687" cy="1143000"/>
          </a:xfrm>
          <a:prstGeom prst="rect">
            <a:avLst/>
          </a:prstGeom>
        </p:spPr>
        <p:txBody>
          <a:bodyPr vert="horz" lIns="91440" tIns="45720" rIns="91440" bIns="45720" rtlCol="0" anchor="ctr">
            <a:noAutofit/>
          </a:bodyPr>
          <a:lstStyle>
            <a:lvl1pPr>
              <a:defRPr sz="3600" b="1">
                <a:solidFill>
                  <a:schemeClr val="bg1"/>
                </a:solidFill>
                <a:latin typeface="Arial"/>
                <a:cs typeface="Arial"/>
              </a:defRPr>
            </a:lvl1pPr>
          </a:lstStyle>
          <a:p>
            <a:r>
              <a:rPr lang="en-US" dirty="0" smtClean="0"/>
              <a:t>CLICK TO EDIT MASTER TITLE</a:t>
            </a:r>
            <a:endParaRPr lang="en-US" dirty="0"/>
          </a:p>
        </p:txBody>
      </p:sp>
    </p:spTree>
    <p:extLst>
      <p:ext uri="{BB962C8B-B14F-4D97-AF65-F5344CB8AC3E}">
        <p14:creationId xmlns:p14="http://schemas.microsoft.com/office/powerpoint/2010/main" val="248775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5930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629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59314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9723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20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46422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ior Page BG - Text">
    <p:spTree>
      <p:nvGrpSpPr>
        <p:cNvPr id="1" name=""/>
        <p:cNvGrpSpPr/>
        <p:nvPr/>
      </p:nvGrpSpPr>
      <p:grpSpPr>
        <a:xfrm>
          <a:off x="0" y="0"/>
          <a:ext cx="0" cy="0"/>
          <a:chOff x="0" y="0"/>
          <a:chExt cx="0" cy="0"/>
        </a:xfrm>
      </p:grpSpPr>
      <p:sp>
        <p:nvSpPr>
          <p:cNvPr id="6" name="Title 5"/>
          <p:cNvSpPr>
            <a:spLocks noGrp="1"/>
          </p:cNvSpPr>
          <p:nvPr>
            <p:ph type="title"/>
          </p:nvPr>
        </p:nvSpPr>
        <p:spPr>
          <a:xfrm>
            <a:off x="146758" y="578555"/>
            <a:ext cx="5808131" cy="733778"/>
          </a:xfrm>
          <a:prstGeom prst="rect">
            <a:avLst/>
          </a:prstGeom>
        </p:spPr>
        <p:txBody>
          <a:body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437444" y="1707444"/>
            <a:ext cx="8255706" cy="4572000"/>
          </a:xfrm>
          <a:prstGeom prst="rect">
            <a:avLst/>
          </a:prstGeom>
        </p:spPr>
        <p:txBody>
          <a:bodyPr/>
          <a:lstStyle>
            <a:lvl1pPr>
              <a:defRPr sz="2400"/>
            </a:lvl1pPr>
            <a:lvl2pPr>
              <a:defRPr sz="2400"/>
            </a:lvl2pPr>
            <a:lvl3pPr marL="1143000" indent="-320040">
              <a:buSzPct val="100000"/>
              <a:buFontTx/>
              <a:buBlip>
                <a:blip r:embed="rId2"/>
              </a:buBlip>
              <a:defRPr sz="2200"/>
            </a:lvl3pPr>
            <a:lvl4pPr marL="1600200" indent="-320040">
              <a:buSzPct val="100000"/>
              <a:buFontTx/>
              <a:buBlip>
                <a:blip r:embed="rId2"/>
              </a:buBlip>
              <a:defRPr/>
            </a:lvl4pPr>
            <a:lvl5pPr marL="2057400" indent="-320040">
              <a:buSzPct val="100000"/>
              <a:buFontTx/>
              <a:buBlip>
                <a:blip r:embed="rId2"/>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4734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309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4216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2367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11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5630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nterior Page - Image Separator">
    <p:spTree>
      <p:nvGrpSpPr>
        <p:cNvPr id="1" name=""/>
        <p:cNvGrpSpPr/>
        <p:nvPr/>
      </p:nvGrpSpPr>
      <p:grpSpPr>
        <a:xfrm>
          <a:off x="0" y="0"/>
          <a:ext cx="0" cy="0"/>
          <a:chOff x="0" y="0"/>
          <a:chExt cx="0" cy="0"/>
        </a:xfrm>
      </p:grpSpPr>
      <p:pic>
        <p:nvPicPr>
          <p:cNvPr id="4" name="Picture 9" descr="Vizergy_PPtemplate_FINAL_Inside1_SolidYellowBa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800600"/>
            <a:ext cx="91440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8"/>
          <p:cNvSpPr>
            <a:spLocks noGrp="1"/>
          </p:cNvSpPr>
          <p:nvPr>
            <p:ph type="pic" sz="quarter" idx="10"/>
          </p:nvPr>
        </p:nvSpPr>
        <p:spPr>
          <a:xfrm>
            <a:off x="0" y="620713"/>
            <a:ext cx="9144000" cy="4431065"/>
          </a:xfrm>
          <a:prstGeom prst="rect">
            <a:avLst/>
          </a:prstGeom>
        </p:spPr>
        <p:txBody>
          <a:bodyPr vert="horz"/>
          <a:lstStyle/>
          <a:p>
            <a:pPr lvl="0"/>
            <a:endParaRPr lang="en-US" noProof="0" dirty="0"/>
          </a:p>
        </p:txBody>
      </p:sp>
      <p:sp>
        <p:nvSpPr>
          <p:cNvPr id="7" name="Title Placeholder 14"/>
          <p:cNvSpPr>
            <a:spLocks noGrp="1"/>
          </p:cNvSpPr>
          <p:nvPr>
            <p:ph type="title"/>
          </p:nvPr>
        </p:nvSpPr>
        <p:spPr>
          <a:xfrm>
            <a:off x="189090" y="4888973"/>
            <a:ext cx="8799687" cy="1143000"/>
          </a:xfrm>
          <a:prstGeom prst="rect">
            <a:avLst/>
          </a:prstGeom>
        </p:spPr>
        <p:txBody>
          <a:bodyPr vert="horz" lIns="91440" tIns="45720" rIns="91440" bIns="45720" rtlCol="0" anchor="ctr">
            <a:noAutofit/>
          </a:bodyPr>
          <a:lstStyle>
            <a:lvl1pPr>
              <a:defRPr sz="3600" b="1">
                <a:solidFill>
                  <a:schemeClr val="bg1"/>
                </a:solidFill>
                <a:latin typeface="Arial"/>
                <a:cs typeface="Arial"/>
              </a:defRPr>
            </a:lvl1pPr>
          </a:lstStyle>
          <a:p>
            <a:r>
              <a:rPr lang="en-US" dirty="0" smtClean="0"/>
              <a:t>CLICK TO EDIT MASTER TITLE</a:t>
            </a:r>
            <a:endParaRPr lang="en-US" dirty="0"/>
          </a:p>
        </p:txBody>
      </p:sp>
    </p:spTree>
    <p:extLst>
      <p:ext uri="{BB962C8B-B14F-4D97-AF65-F5344CB8AC3E}">
        <p14:creationId xmlns:p14="http://schemas.microsoft.com/office/powerpoint/2010/main" val="1259283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49519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4495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5560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319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ior Page BG - Arrows-Horizon">
    <p:spTree>
      <p:nvGrpSpPr>
        <p:cNvPr id="1" name=""/>
        <p:cNvGrpSpPr/>
        <p:nvPr/>
      </p:nvGrpSpPr>
      <p:grpSpPr>
        <a:xfrm>
          <a:off x="0" y="0"/>
          <a:ext cx="0" cy="0"/>
          <a:chOff x="0" y="0"/>
          <a:chExt cx="0" cy="0"/>
        </a:xfrm>
      </p:grpSpPr>
      <p:pic>
        <p:nvPicPr>
          <p:cNvPr id="5" name="Picture 6" descr="Vizergy_PPGraphics_Arrow-Horizo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47975"/>
            <a:ext cx="91440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5"/>
          <p:cNvSpPr>
            <a:spLocks noGrp="1"/>
          </p:cNvSpPr>
          <p:nvPr>
            <p:ph type="title"/>
          </p:nvPr>
        </p:nvSpPr>
        <p:spPr>
          <a:xfrm>
            <a:off x="146758" y="578555"/>
            <a:ext cx="5864575" cy="691445"/>
          </a:xfrm>
          <a:prstGeom prst="rect">
            <a:avLst/>
          </a:prstGeom>
        </p:spPr>
        <p:txBody>
          <a:bodyPr/>
          <a:lstStyle/>
          <a:p>
            <a:r>
              <a:rPr lang="en-US" dirty="0" smtClean="0"/>
              <a:t>Click to edit Master title style</a:t>
            </a:r>
            <a:endParaRPr lang="en-US" dirty="0"/>
          </a:p>
        </p:txBody>
      </p:sp>
      <p:sp>
        <p:nvSpPr>
          <p:cNvPr id="4" name="Text Placeholder 7"/>
          <p:cNvSpPr>
            <a:spLocks noGrp="1"/>
          </p:cNvSpPr>
          <p:nvPr>
            <p:ph type="body" sz="quarter" idx="10"/>
          </p:nvPr>
        </p:nvSpPr>
        <p:spPr>
          <a:xfrm>
            <a:off x="437444" y="1707444"/>
            <a:ext cx="8255706" cy="4572000"/>
          </a:xfrm>
          <a:prstGeom prst="rect">
            <a:avLst/>
          </a:prstGeom>
        </p:spPr>
        <p:txBody>
          <a:bodyPr/>
          <a:lstStyle>
            <a:lvl1pPr>
              <a:defRPr sz="2400"/>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054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544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5505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627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9306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1762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138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600200"/>
            <a:ext cx="2133600" cy="464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600200"/>
            <a:ext cx="6248400" cy="464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389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ior Page BG - Team">
    <p:spTree>
      <p:nvGrpSpPr>
        <p:cNvPr id="1" name=""/>
        <p:cNvGrpSpPr/>
        <p:nvPr/>
      </p:nvGrpSpPr>
      <p:grpSpPr>
        <a:xfrm>
          <a:off x="0" y="0"/>
          <a:ext cx="0" cy="0"/>
          <a:chOff x="0" y="0"/>
          <a:chExt cx="0" cy="0"/>
        </a:xfrm>
      </p:grpSpPr>
      <p:pic>
        <p:nvPicPr>
          <p:cNvPr id="5" name="Picture 4" descr="Vizergy_PPGraphics_Team_CRP.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132263"/>
            <a:ext cx="9144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5"/>
          <p:cNvSpPr>
            <a:spLocks noGrp="1"/>
          </p:cNvSpPr>
          <p:nvPr>
            <p:ph type="title"/>
          </p:nvPr>
        </p:nvSpPr>
        <p:spPr>
          <a:xfrm>
            <a:off x="146758" y="578555"/>
            <a:ext cx="5864575" cy="691445"/>
          </a:xfrm>
          <a:prstGeom prst="rect">
            <a:avLst/>
          </a:prstGeom>
        </p:spPr>
        <p:txBody>
          <a:bodyPr/>
          <a:lstStyle/>
          <a:p>
            <a:r>
              <a:rPr lang="en-US" dirty="0" smtClean="0"/>
              <a:t>Click to edit Master title style</a:t>
            </a:r>
            <a:endParaRPr lang="en-US" dirty="0"/>
          </a:p>
        </p:txBody>
      </p:sp>
      <p:sp>
        <p:nvSpPr>
          <p:cNvPr id="4" name="Text Placeholder 7"/>
          <p:cNvSpPr>
            <a:spLocks noGrp="1"/>
          </p:cNvSpPr>
          <p:nvPr>
            <p:ph type="body" sz="quarter" idx="10"/>
          </p:nvPr>
        </p:nvSpPr>
        <p:spPr>
          <a:xfrm>
            <a:off x="437444" y="1707444"/>
            <a:ext cx="8255706" cy="4572000"/>
          </a:xfrm>
          <a:prstGeom prst="rect">
            <a:avLst/>
          </a:prstGeom>
        </p:spPr>
        <p:txBody>
          <a:bodyPr/>
          <a:lstStyle>
            <a:lvl1pPr>
              <a:defRPr sz="2400"/>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7344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roperty Marketing Profile">
    <p:spTree>
      <p:nvGrpSpPr>
        <p:cNvPr id="1" name=""/>
        <p:cNvGrpSpPr/>
        <p:nvPr/>
      </p:nvGrpSpPr>
      <p:grpSpPr>
        <a:xfrm>
          <a:off x="0" y="0"/>
          <a:ext cx="0" cy="0"/>
          <a:chOff x="0" y="0"/>
          <a:chExt cx="0" cy="0"/>
        </a:xfrm>
      </p:grpSpPr>
      <p:pic>
        <p:nvPicPr>
          <p:cNvPr id="13" name="Picture 3" descr="Vizergy_PPGraphics_PropProfileKey_Blan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06538"/>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46758" y="578555"/>
            <a:ext cx="5808131" cy="733778"/>
          </a:xfrm>
          <a:prstGeom prst="rect">
            <a:avLst/>
          </a:prstGeom>
        </p:spPr>
        <p:txBody>
          <a:body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646625" y="2798151"/>
            <a:ext cx="5763140" cy="533732"/>
          </a:xfrm>
          <a:prstGeom prst="rect">
            <a:avLst/>
          </a:prstGeom>
        </p:spPr>
        <p:txBody>
          <a:bodyPr/>
          <a:lstStyle>
            <a:lvl1pPr>
              <a:defRPr sz="2800" b="1">
                <a:solidFill>
                  <a:srgbClr val="FFFFFF"/>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p:txBody>
      </p:sp>
      <p:sp>
        <p:nvSpPr>
          <p:cNvPr id="7" name="Text Placeholder 7"/>
          <p:cNvSpPr>
            <a:spLocks noGrp="1"/>
          </p:cNvSpPr>
          <p:nvPr>
            <p:ph type="body" sz="quarter" idx="11"/>
          </p:nvPr>
        </p:nvSpPr>
        <p:spPr>
          <a:xfrm>
            <a:off x="6887884" y="2652892"/>
            <a:ext cx="2061882" cy="952084"/>
          </a:xfrm>
          <a:prstGeom prst="rect">
            <a:avLst/>
          </a:prstGeom>
        </p:spPr>
        <p:txBody>
          <a:bodyPr/>
          <a:lstStyle>
            <a:lvl1pPr>
              <a:defRPr sz="2000" b="1" baseline="0">
                <a:solidFill>
                  <a:srgbClr val="FFFFFF"/>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endParaRPr lang="en-US" dirty="0"/>
          </a:p>
        </p:txBody>
      </p:sp>
      <p:sp>
        <p:nvSpPr>
          <p:cNvPr id="9" name="Text Placeholder 7"/>
          <p:cNvSpPr>
            <a:spLocks noGrp="1"/>
          </p:cNvSpPr>
          <p:nvPr>
            <p:ph type="body" sz="quarter" idx="12"/>
          </p:nvPr>
        </p:nvSpPr>
        <p:spPr>
          <a:xfrm rot="2568507">
            <a:off x="3893903" y="5132846"/>
            <a:ext cx="4072228" cy="443349"/>
          </a:xfrm>
          <a:prstGeom prst="rect">
            <a:avLst/>
          </a:prstGeom>
        </p:spPr>
        <p:txBody>
          <a:bodyPr/>
          <a:lstStyle>
            <a:lvl1pPr>
              <a:defRPr sz="1600" b="1" baseline="0">
                <a:solidFill>
                  <a:srgbClr val="EFB111"/>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endParaRPr lang="en-US" dirty="0"/>
          </a:p>
        </p:txBody>
      </p:sp>
      <p:sp>
        <p:nvSpPr>
          <p:cNvPr id="10" name="Text Placeholder 7"/>
          <p:cNvSpPr>
            <a:spLocks noGrp="1"/>
          </p:cNvSpPr>
          <p:nvPr>
            <p:ph type="body" sz="quarter" idx="13"/>
          </p:nvPr>
        </p:nvSpPr>
        <p:spPr>
          <a:xfrm rot="2568507">
            <a:off x="4800969" y="5077358"/>
            <a:ext cx="4072228" cy="443349"/>
          </a:xfrm>
          <a:prstGeom prst="rect">
            <a:avLst/>
          </a:prstGeom>
        </p:spPr>
        <p:txBody>
          <a:bodyPr/>
          <a:lstStyle>
            <a:lvl1pPr>
              <a:defRPr sz="1600" b="1" baseline="0">
                <a:solidFill>
                  <a:srgbClr val="EFB111"/>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endParaRPr lang="en-US" dirty="0"/>
          </a:p>
        </p:txBody>
      </p:sp>
      <p:sp>
        <p:nvSpPr>
          <p:cNvPr id="11" name="Text Placeholder 7"/>
          <p:cNvSpPr>
            <a:spLocks noGrp="1"/>
          </p:cNvSpPr>
          <p:nvPr>
            <p:ph type="body" sz="quarter" idx="14"/>
          </p:nvPr>
        </p:nvSpPr>
        <p:spPr>
          <a:xfrm rot="2568507">
            <a:off x="3043004" y="5115458"/>
            <a:ext cx="4072228" cy="443349"/>
          </a:xfrm>
          <a:prstGeom prst="rect">
            <a:avLst/>
          </a:prstGeom>
        </p:spPr>
        <p:txBody>
          <a:bodyPr/>
          <a:lstStyle>
            <a:lvl1pPr>
              <a:defRPr sz="1600" b="1" baseline="0">
                <a:solidFill>
                  <a:srgbClr val="EFB111"/>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endParaRPr lang="en-US" dirty="0"/>
          </a:p>
        </p:txBody>
      </p:sp>
      <p:sp>
        <p:nvSpPr>
          <p:cNvPr id="12" name="Text Placeholder 7"/>
          <p:cNvSpPr>
            <a:spLocks noGrp="1"/>
          </p:cNvSpPr>
          <p:nvPr>
            <p:ph type="body" sz="quarter" idx="15"/>
          </p:nvPr>
        </p:nvSpPr>
        <p:spPr>
          <a:xfrm rot="2568507">
            <a:off x="2222676" y="5210546"/>
            <a:ext cx="4072228" cy="420800"/>
          </a:xfrm>
          <a:prstGeom prst="rect">
            <a:avLst/>
          </a:prstGeom>
        </p:spPr>
        <p:txBody>
          <a:bodyPr/>
          <a:lstStyle>
            <a:lvl1pPr>
              <a:defRPr sz="1600" b="1" baseline="0">
                <a:solidFill>
                  <a:srgbClr val="EFB111"/>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endParaRPr lang="en-US" dirty="0"/>
          </a:p>
        </p:txBody>
      </p:sp>
    </p:spTree>
    <p:extLst>
      <p:ext uri="{BB962C8B-B14F-4D97-AF65-F5344CB8AC3E}">
        <p14:creationId xmlns:p14="http://schemas.microsoft.com/office/powerpoint/2010/main" val="1607834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M Components">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46758" y="578555"/>
            <a:ext cx="5808131" cy="733778"/>
          </a:xfrm>
          <a:prstGeom prst="rect">
            <a:avLst/>
          </a:prstGeom>
        </p:spPr>
        <p:txBody>
          <a:body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2653225" y="2209801"/>
            <a:ext cx="1664775" cy="1498600"/>
          </a:xfrm>
          <a:prstGeom prst="rect">
            <a:avLst/>
          </a:prstGeom>
        </p:spPr>
        <p:txBody>
          <a:bodyPr/>
          <a:lstStyle>
            <a:lvl1pPr algn="ctr">
              <a:defRPr sz="2400" b="1">
                <a:solidFill>
                  <a:srgbClr val="FFFFFF"/>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p:txBody>
      </p:sp>
      <p:sp>
        <p:nvSpPr>
          <p:cNvPr id="13" name="Text Placeholder 7"/>
          <p:cNvSpPr>
            <a:spLocks noGrp="1"/>
          </p:cNvSpPr>
          <p:nvPr>
            <p:ph type="body" sz="quarter" idx="11"/>
          </p:nvPr>
        </p:nvSpPr>
        <p:spPr>
          <a:xfrm>
            <a:off x="7085525" y="2209801"/>
            <a:ext cx="1664775" cy="1498600"/>
          </a:xfrm>
          <a:prstGeom prst="rect">
            <a:avLst/>
          </a:prstGeom>
        </p:spPr>
        <p:txBody>
          <a:bodyPr/>
          <a:lstStyle>
            <a:lvl1pPr algn="ctr">
              <a:defRPr sz="2400" b="1">
                <a:solidFill>
                  <a:srgbClr val="FFFFFF"/>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p:txBody>
      </p:sp>
      <p:sp>
        <p:nvSpPr>
          <p:cNvPr id="14" name="Text Placeholder 7"/>
          <p:cNvSpPr>
            <a:spLocks noGrp="1"/>
          </p:cNvSpPr>
          <p:nvPr>
            <p:ph type="body" sz="quarter" idx="12"/>
          </p:nvPr>
        </p:nvSpPr>
        <p:spPr>
          <a:xfrm>
            <a:off x="4850325" y="4432301"/>
            <a:ext cx="1664775" cy="1498600"/>
          </a:xfrm>
          <a:prstGeom prst="rect">
            <a:avLst/>
          </a:prstGeom>
        </p:spPr>
        <p:txBody>
          <a:bodyPr/>
          <a:lstStyle>
            <a:lvl1pPr algn="ctr">
              <a:defRPr sz="2400" b="1">
                <a:solidFill>
                  <a:srgbClr val="FFFFFF"/>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p:txBody>
      </p:sp>
      <p:sp>
        <p:nvSpPr>
          <p:cNvPr id="15" name="Text Placeholder 7"/>
          <p:cNvSpPr>
            <a:spLocks noGrp="1"/>
          </p:cNvSpPr>
          <p:nvPr>
            <p:ph type="body" sz="quarter" idx="13"/>
          </p:nvPr>
        </p:nvSpPr>
        <p:spPr>
          <a:xfrm>
            <a:off x="418025" y="4432301"/>
            <a:ext cx="1664775" cy="1498600"/>
          </a:xfrm>
          <a:prstGeom prst="rect">
            <a:avLst/>
          </a:prstGeom>
        </p:spPr>
        <p:txBody>
          <a:bodyPr/>
          <a:lstStyle>
            <a:lvl1pPr algn="ctr">
              <a:defRPr sz="2400" b="1">
                <a:solidFill>
                  <a:srgbClr val="FFFFFF"/>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p:txBody>
      </p:sp>
    </p:spTree>
    <p:extLst>
      <p:ext uri="{BB962C8B-B14F-4D97-AF65-F5344CB8AC3E}">
        <p14:creationId xmlns:p14="http://schemas.microsoft.com/office/powerpoint/2010/main" val="2366793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M Components">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46758" y="578555"/>
            <a:ext cx="5808131" cy="733778"/>
          </a:xfrm>
          <a:prstGeom prst="rect">
            <a:avLst/>
          </a:prstGeom>
        </p:spPr>
        <p:txBody>
          <a:body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2653225" y="2209801"/>
            <a:ext cx="1664775" cy="1498600"/>
          </a:xfrm>
          <a:prstGeom prst="rect">
            <a:avLst/>
          </a:prstGeom>
        </p:spPr>
        <p:txBody>
          <a:bodyPr/>
          <a:lstStyle>
            <a:lvl1pPr algn="ctr">
              <a:defRPr sz="2400" b="1">
                <a:solidFill>
                  <a:srgbClr val="FFFFFF"/>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p:txBody>
      </p:sp>
      <p:sp>
        <p:nvSpPr>
          <p:cNvPr id="13" name="Text Placeholder 7"/>
          <p:cNvSpPr>
            <a:spLocks noGrp="1"/>
          </p:cNvSpPr>
          <p:nvPr>
            <p:ph type="body" sz="quarter" idx="11"/>
          </p:nvPr>
        </p:nvSpPr>
        <p:spPr>
          <a:xfrm>
            <a:off x="7085525" y="2209801"/>
            <a:ext cx="1664775" cy="1498600"/>
          </a:xfrm>
          <a:prstGeom prst="rect">
            <a:avLst/>
          </a:prstGeom>
        </p:spPr>
        <p:txBody>
          <a:bodyPr/>
          <a:lstStyle>
            <a:lvl1pPr algn="ctr">
              <a:defRPr sz="2400" b="1">
                <a:solidFill>
                  <a:srgbClr val="FFFFFF"/>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p:txBody>
      </p:sp>
      <p:sp>
        <p:nvSpPr>
          <p:cNvPr id="14" name="Text Placeholder 7"/>
          <p:cNvSpPr>
            <a:spLocks noGrp="1"/>
          </p:cNvSpPr>
          <p:nvPr>
            <p:ph type="body" sz="quarter" idx="12"/>
          </p:nvPr>
        </p:nvSpPr>
        <p:spPr>
          <a:xfrm>
            <a:off x="4850325" y="4432301"/>
            <a:ext cx="1664775" cy="1498600"/>
          </a:xfrm>
          <a:prstGeom prst="rect">
            <a:avLst/>
          </a:prstGeom>
        </p:spPr>
        <p:txBody>
          <a:bodyPr/>
          <a:lstStyle>
            <a:lvl1pPr algn="ctr">
              <a:defRPr sz="2400" b="1">
                <a:solidFill>
                  <a:srgbClr val="FFFFFF"/>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p:txBody>
      </p:sp>
      <p:sp>
        <p:nvSpPr>
          <p:cNvPr id="15" name="Text Placeholder 7"/>
          <p:cNvSpPr>
            <a:spLocks noGrp="1"/>
          </p:cNvSpPr>
          <p:nvPr>
            <p:ph type="body" sz="quarter" idx="13"/>
          </p:nvPr>
        </p:nvSpPr>
        <p:spPr>
          <a:xfrm>
            <a:off x="418025" y="4432301"/>
            <a:ext cx="1664775" cy="1498600"/>
          </a:xfrm>
          <a:prstGeom prst="rect">
            <a:avLst/>
          </a:prstGeom>
        </p:spPr>
        <p:txBody>
          <a:bodyPr/>
          <a:lstStyle>
            <a:lvl1pPr algn="ctr">
              <a:defRPr sz="2400" b="1">
                <a:solidFill>
                  <a:srgbClr val="FFFFFF"/>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p:txBody>
      </p:sp>
    </p:spTree>
    <p:extLst>
      <p:ext uri="{BB962C8B-B14F-4D97-AF65-F5344CB8AC3E}">
        <p14:creationId xmlns:p14="http://schemas.microsoft.com/office/powerpoint/2010/main" val="1064934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chase Funnel">
    <p:spTree>
      <p:nvGrpSpPr>
        <p:cNvPr id="1" name=""/>
        <p:cNvGrpSpPr/>
        <p:nvPr/>
      </p:nvGrpSpPr>
      <p:grpSpPr>
        <a:xfrm>
          <a:off x="0" y="0"/>
          <a:ext cx="0" cy="0"/>
          <a:chOff x="0" y="0"/>
          <a:chExt cx="0" cy="0"/>
        </a:xfrm>
      </p:grpSpPr>
      <p:pic>
        <p:nvPicPr>
          <p:cNvPr id="4" name="Picture 1" descr="Vizergy_PPGraphics_PurchaseFunne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1638300"/>
            <a:ext cx="5738813"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46758" y="578555"/>
            <a:ext cx="5808131" cy="733778"/>
          </a:xfrm>
          <a:prstGeom prst="rect">
            <a:avLst/>
          </a:prstGeom>
        </p:spPr>
        <p:txBody>
          <a:bodyPr/>
          <a:lstStyle/>
          <a:p>
            <a:r>
              <a:rPr lang="en-US" dirty="0" smtClean="0"/>
              <a:t>Click to edit Master title style</a:t>
            </a:r>
            <a:endParaRPr lang="en-US" dirty="0"/>
          </a:p>
        </p:txBody>
      </p:sp>
      <p:sp>
        <p:nvSpPr>
          <p:cNvPr id="13" name="Text Placeholder 7"/>
          <p:cNvSpPr>
            <a:spLocks noGrp="1"/>
          </p:cNvSpPr>
          <p:nvPr>
            <p:ph type="body" sz="quarter" idx="11"/>
          </p:nvPr>
        </p:nvSpPr>
        <p:spPr>
          <a:xfrm>
            <a:off x="6197601" y="2438400"/>
            <a:ext cx="2527300" cy="3746499"/>
          </a:xfrm>
          <a:prstGeom prst="rect">
            <a:avLst/>
          </a:prstGeom>
        </p:spPr>
        <p:txBody>
          <a:bodyPr/>
          <a:lstStyle>
            <a:lvl1pPr algn="l">
              <a:defRPr sz="2400" b="0">
                <a:solidFill>
                  <a:srgbClr val="0066CC"/>
                </a:solidFill>
              </a:defRPr>
            </a:lvl1pPr>
            <a:lvl2pPr>
              <a:defRPr sz="2400"/>
            </a:lvl2pPr>
            <a:lvl3pPr marL="1143000" indent="-320040">
              <a:buSzPct val="100000"/>
              <a:buFontTx/>
              <a:buBlip>
                <a:blip r:embed="rId3"/>
              </a:buBlip>
              <a:defRPr sz="2200"/>
            </a:lvl3pPr>
            <a:lvl4pPr marL="1600200" indent="-320040">
              <a:buSzPct val="100000"/>
              <a:buFontTx/>
              <a:buBlip>
                <a:blip r:embed="rId3"/>
              </a:buBlip>
              <a:defRPr/>
            </a:lvl4pPr>
            <a:lvl5pPr marL="2057400" indent="-320040">
              <a:buSzPct val="100000"/>
              <a:buFontTx/>
              <a:buBlip>
                <a:blip r:embed="rId3"/>
              </a:buBlip>
              <a:defRPr/>
            </a:lvl5pPr>
          </a:lstStyle>
          <a:p>
            <a:pPr lvl="0"/>
            <a:r>
              <a:rPr lang="en-US" dirty="0" smtClean="0"/>
              <a:t>Click to edit Master text styles</a:t>
            </a:r>
          </a:p>
        </p:txBody>
      </p:sp>
    </p:spTree>
    <p:extLst>
      <p:ext uri="{BB962C8B-B14F-4D97-AF65-F5344CB8AC3E}">
        <p14:creationId xmlns:p14="http://schemas.microsoft.com/office/powerpoint/2010/main" val="798418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31161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image" Target="../media/image6.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5.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Vizergy_PPtemplate_FINAL_BG_L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5352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Vizergy_PPtemplate_FINAL_TitleArea"/>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8" r:id="rId1"/>
  </p:sldLayoutIdLst>
  <p:txStyles>
    <p:titleStyle>
      <a:lvl1pPr algn="l" defTabSz="457200" rtl="0" eaLnBrk="0" fontAlgn="base" hangingPunct="0">
        <a:spcBef>
          <a:spcPct val="0"/>
        </a:spcBef>
        <a:spcAft>
          <a:spcPct val="0"/>
        </a:spcAft>
        <a:defRPr sz="3600" b="1" kern="1200">
          <a:solidFill>
            <a:schemeClr val="bg1"/>
          </a:solidFill>
          <a:latin typeface="+mj-lt"/>
          <a:ea typeface="+mj-ea"/>
          <a:cs typeface="+mj-cs"/>
        </a:defRPr>
      </a:lvl1pPr>
      <a:lvl2pPr algn="l" defTabSz="457200" rtl="0" eaLnBrk="0" fontAlgn="base" hangingPunct="0">
        <a:spcBef>
          <a:spcPct val="0"/>
        </a:spcBef>
        <a:spcAft>
          <a:spcPct val="0"/>
        </a:spcAft>
        <a:defRPr sz="3600" b="1">
          <a:solidFill>
            <a:schemeClr val="bg1"/>
          </a:solidFill>
          <a:latin typeface="Arial" charset="0"/>
        </a:defRPr>
      </a:lvl2pPr>
      <a:lvl3pPr algn="l" defTabSz="457200" rtl="0" eaLnBrk="0" fontAlgn="base" hangingPunct="0">
        <a:spcBef>
          <a:spcPct val="0"/>
        </a:spcBef>
        <a:spcAft>
          <a:spcPct val="0"/>
        </a:spcAft>
        <a:defRPr sz="3600" b="1">
          <a:solidFill>
            <a:schemeClr val="bg1"/>
          </a:solidFill>
          <a:latin typeface="Arial" charset="0"/>
        </a:defRPr>
      </a:lvl3pPr>
      <a:lvl4pPr algn="l" defTabSz="457200" rtl="0" eaLnBrk="0" fontAlgn="base" hangingPunct="0">
        <a:spcBef>
          <a:spcPct val="0"/>
        </a:spcBef>
        <a:spcAft>
          <a:spcPct val="0"/>
        </a:spcAft>
        <a:defRPr sz="3600" b="1">
          <a:solidFill>
            <a:schemeClr val="bg1"/>
          </a:solidFill>
          <a:latin typeface="Arial" charset="0"/>
        </a:defRPr>
      </a:lvl4pPr>
      <a:lvl5pPr algn="l" defTabSz="457200" rtl="0" eaLnBrk="0" fontAlgn="base" hangingPunct="0">
        <a:spcBef>
          <a:spcPct val="0"/>
        </a:spcBef>
        <a:spcAft>
          <a:spcPct val="0"/>
        </a:spcAft>
        <a:defRPr sz="3600" b="1">
          <a:solidFill>
            <a:schemeClr val="bg1"/>
          </a:solidFill>
          <a:latin typeface="Arial" charset="0"/>
        </a:defRPr>
      </a:lvl5pPr>
      <a:lvl6pPr marL="457200" algn="l" defTabSz="457200" rtl="0" fontAlgn="base">
        <a:spcBef>
          <a:spcPct val="0"/>
        </a:spcBef>
        <a:spcAft>
          <a:spcPct val="0"/>
        </a:spcAft>
        <a:defRPr sz="3600" b="1">
          <a:solidFill>
            <a:schemeClr val="bg1"/>
          </a:solidFill>
          <a:latin typeface="Arial" charset="0"/>
        </a:defRPr>
      </a:lvl6pPr>
      <a:lvl7pPr marL="914400" algn="l" defTabSz="457200" rtl="0" fontAlgn="base">
        <a:spcBef>
          <a:spcPct val="0"/>
        </a:spcBef>
        <a:spcAft>
          <a:spcPct val="0"/>
        </a:spcAft>
        <a:defRPr sz="3600" b="1">
          <a:solidFill>
            <a:schemeClr val="bg1"/>
          </a:solidFill>
          <a:latin typeface="Arial" charset="0"/>
        </a:defRPr>
      </a:lvl7pPr>
      <a:lvl8pPr marL="1371600" algn="l" defTabSz="457200" rtl="0" fontAlgn="base">
        <a:spcBef>
          <a:spcPct val="0"/>
        </a:spcBef>
        <a:spcAft>
          <a:spcPct val="0"/>
        </a:spcAft>
        <a:defRPr sz="3600" b="1">
          <a:solidFill>
            <a:schemeClr val="bg1"/>
          </a:solidFill>
          <a:latin typeface="Arial" charset="0"/>
        </a:defRPr>
      </a:lvl8pPr>
      <a:lvl9pPr marL="1828800" algn="l" defTabSz="457200" rtl="0" fontAlgn="base">
        <a:spcBef>
          <a:spcPct val="0"/>
        </a:spcBef>
        <a:spcAft>
          <a:spcPct val="0"/>
        </a:spcAft>
        <a:defRPr sz="3600" b="1">
          <a:solidFill>
            <a:schemeClr val="bg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9" descr="Vizergy_PPtemplate_FINAL_Inside1_BlueBars"/>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0"/>
            <a:ext cx="91582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7" descr="vizergy"/>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39000" y="409575"/>
            <a:ext cx="17430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7" descr="Vizergy_PPtemplate_FINAL_Inside1_Titl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04800"/>
            <a:ext cx="7239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0" r:id="rId1"/>
    <p:sldLayoutId id="2147483795" r:id="rId2"/>
    <p:sldLayoutId id="2147483796" r:id="rId3"/>
    <p:sldLayoutId id="2147483797" r:id="rId4"/>
    <p:sldLayoutId id="2147483798" r:id="rId5"/>
    <p:sldLayoutId id="2147483799" r:id="rId6"/>
    <p:sldLayoutId id="2147483800" r:id="rId7"/>
    <p:sldLayoutId id="2147483769" r:id="rId8"/>
    <p:sldLayoutId id="2147483794" r:id="rId9"/>
    <p:sldLayoutId id="2147483802" r:id="rId10"/>
  </p:sldLayoutIdLst>
  <p:txStyles>
    <p:titleStyle>
      <a:lvl1pPr algn="l" defTabSz="457200" rtl="0" eaLnBrk="0" fontAlgn="base" hangingPunct="0">
        <a:spcBef>
          <a:spcPct val="0"/>
        </a:spcBef>
        <a:spcAft>
          <a:spcPct val="0"/>
        </a:spcAft>
        <a:defRPr sz="3200" b="1" kern="1200">
          <a:solidFill>
            <a:srgbClr val="FFFFFF"/>
          </a:solidFill>
          <a:latin typeface="Arial"/>
          <a:ea typeface="+mj-ea"/>
          <a:cs typeface="Arial"/>
        </a:defRPr>
      </a:lvl1pPr>
      <a:lvl2pPr algn="l" defTabSz="457200" rtl="0" eaLnBrk="0" fontAlgn="base" hangingPunct="0">
        <a:spcBef>
          <a:spcPct val="0"/>
        </a:spcBef>
        <a:spcAft>
          <a:spcPct val="0"/>
        </a:spcAft>
        <a:defRPr sz="3200" b="1">
          <a:solidFill>
            <a:srgbClr val="FFFFFF"/>
          </a:solidFill>
          <a:latin typeface="Arial" charset="0"/>
          <a:cs typeface="Arial" charset="0"/>
        </a:defRPr>
      </a:lvl2pPr>
      <a:lvl3pPr algn="l" defTabSz="457200" rtl="0" eaLnBrk="0" fontAlgn="base" hangingPunct="0">
        <a:spcBef>
          <a:spcPct val="0"/>
        </a:spcBef>
        <a:spcAft>
          <a:spcPct val="0"/>
        </a:spcAft>
        <a:defRPr sz="3200" b="1">
          <a:solidFill>
            <a:srgbClr val="FFFFFF"/>
          </a:solidFill>
          <a:latin typeface="Arial" charset="0"/>
          <a:cs typeface="Arial" charset="0"/>
        </a:defRPr>
      </a:lvl3pPr>
      <a:lvl4pPr algn="l" defTabSz="457200" rtl="0" eaLnBrk="0" fontAlgn="base" hangingPunct="0">
        <a:spcBef>
          <a:spcPct val="0"/>
        </a:spcBef>
        <a:spcAft>
          <a:spcPct val="0"/>
        </a:spcAft>
        <a:defRPr sz="3200" b="1">
          <a:solidFill>
            <a:srgbClr val="FFFFFF"/>
          </a:solidFill>
          <a:latin typeface="Arial" charset="0"/>
          <a:cs typeface="Arial" charset="0"/>
        </a:defRPr>
      </a:lvl4pPr>
      <a:lvl5pPr algn="l" defTabSz="457200" rtl="0" eaLnBrk="0" fontAlgn="base" hangingPunct="0">
        <a:spcBef>
          <a:spcPct val="0"/>
        </a:spcBef>
        <a:spcAft>
          <a:spcPct val="0"/>
        </a:spcAft>
        <a:defRPr sz="3200" b="1">
          <a:solidFill>
            <a:srgbClr val="FFFFFF"/>
          </a:solidFill>
          <a:latin typeface="Arial" charset="0"/>
          <a:cs typeface="Arial" charset="0"/>
        </a:defRPr>
      </a:lvl5pPr>
      <a:lvl6pPr marL="457200" algn="l" defTabSz="457200" rtl="0" fontAlgn="base">
        <a:spcBef>
          <a:spcPct val="0"/>
        </a:spcBef>
        <a:spcAft>
          <a:spcPct val="0"/>
        </a:spcAft>
        <a:defRPr sz="3200" b="1">
          <a:solidFill>
            <a:srgbClr val="FFFFFF"/>
          </a:solidFill>
          <a:latin typeface="Arial" charset="0"/>
          <a:cs typeface="Arial" charset="0"/>
        </a:defRPr>
      </a:lvl6pPr>
      <a:lvl7pPr marL="914400" algn="l" defTabSz="457200" rtl="0" fontAlgn="base">
        <a:spcBef>
          <a:spcPct val="0"/>
        </a:spcBef>
        <a:spcAft>
          <a:spcPct val="0"/>
        </a:spcAft>
        <a:defRPr sz="3200" b="1">
          <a:solidFill>
            <a:srgbClr val="FFFFFF"/>
          </a:solidFill>
          <a:latin typeface="Arial" charset="0"/>
          <a:cs typeface="Arial" charset="0"/>
        </a:defRPr>
      </a:lvl7pPr>
      <a:lvl8pPr marL="1371600" algn="l" defTabSz="457200" rtl="0" fontAlgn="base">
        <a:spcBef>
          <a:spcPct val="0"/>
        </a:spcBef>
        <a:spcAft>
          <a:spcPct val="0"/>
        </a:spcAft>
        <a:defRPr sz="3200" b="1">
          <a:solidFill>
            <a:srgbClr val="FFFFFF"/>
          </a:solidFill>
          <a:latin typeface="Arial" charset="0"/>
          <a:cs typeface="Arial" charset="0"/>
        </a:defRPr>
      </a:lvl8pPr>
      <a:lvl9pPr marL="1828800" algn="l" defTabSz="457200" rtl="0" fontAlgn="base">
        <a:spcBef>
          <a:spcPct val="0"/>
        </a:spcBef>
        <a:spcAft>
          <a:spcPct val="0"/>
        </a:spcAft>
        <a:defRPr sz="3200" b="1">
          <a:solidFill>
            <a:srgbClr val="FFFFFF"/>
          </a:solidFill>
          <a:latin typeface="Arial" charset="0"/>
          <a:cs typeface="Arial" charset="0"/>
        </a:defRPr>
      </a:lvl9pPr>
    </p:titleStyle>
    <p:bodyStyle>
      <a:lvl1pPr marL="342900" indent="-342900" algn="l" defTabSz="457200" rtl="0" eaLnBrk="0" fontAlgn="base" hangingPunct="0">
        <a:spcBef>
          <a:spcPct val="0"/>
        </a:spcBef>
        <a:spcAft>
          <a:spcPct val="0"/>
        </a:spcAft>
        <a:buSzPct val="100000"/>
        <a:buChar char="•"/>
        <a:defRPr sz="2800" kern="1200">
          <a:solidFill>
            <a:srgbClr val="0066CC"/>
          </a:solidFill>
          <a:latin typeface="Arial"/>
          <a:ea typeface="+mn-ea"/>
          <a:cs typeface="Arial"/>
        </a:defRPr>
      </a:lvl1pPr>
      <a:lvl2pPr marL="742950" indent="-1108075" algn="l" defTabSz="457200" rtl="0" eaLnBrk="0" fontAlgn="base" hangingPunct="0">
        <a:spcBef>
          <a:spcPct val="20000"/>
        </a:spcBef>
        <a:spcAft>
          <a:spcPct val="0"/>
        </a:spcAft>
        <a:buSzPct val="100000"/>
        <a:buBlip>
          <a:blip r:embed="rId15"/>
        </a:buBlip>
        <a:defRPr sz="2800" kern="1200">
          <a:solidFill>
            <a:srgbClr val="0066CC"/>
          </a:solidFill>
          <a:latin typeface="Arial"/>
          <a:ea typeface="+mn-ea"/>
          <a:cs typeface="Arial"/>
        </a:defRPr>
      </a:lvl2pPr>
      <a:lvl3pPr marL="1143000" indent="-228600" algn="l" defTabSz="457200" rtl="0" eaLnBrk="0" fontAlgn="base" hangingPunct="0">
        <a:spcBef>
          <a:spcPct val="20000"/>
        </a:spcBef>
        <a:spcAft>
          <a:spcPct val="0"/>
        </a:spcAft>
        <a:buSzPct val="125000"/>
        <a:buFont typeface="Arial" charset="0"/>
        <a:buChar char="•"/>
        <a:defRPr sz="2400" kern="1200">
          <a:solidFill>
            <a:srgbClr val="0066CC"/>
          </a:solidFill>
          <a:latin typeface="Arial"/>
          <a:ea typeface="+mn-ea"/>
          <a:cs typeface="Arial"/>
        </a:defRPr>
      </a:lvl3pPr>
      <a:lvl4pPr marL="1600200" indent="-228600" algn="l" defTabSz="457200" rtl="0" eaLnBrk="0" fontAlgn="base" hangingPunct="0">
        <a:spcBef>
          <a:spcPct val="20000"/>
        </a:spcBef>
        <a:spcAft>
          <a:spcPct val="0"/>
        </a:spcAft>
        <a:buFont typeface="Arial" charset="0"/>
        <a:buChar char="–"/>
        <a:defRPr sz="2000" kern="1200">
          <a:solidFill>
            <a:srgbClr val="007CD2"/>
          </a:solidFill>
          <a:latin typeface="+mn-lt"/>
          <a:ea typeface="+mn-ea"/>
          <a:cs typeface="Arial" charset="0"/>
        </a:defRPr>
      </a:lvl4pPr>
      <a:lvl5pPr marL="2057400" indent="-228600" algn="l" defTabSz="457200" rtl="0" eaLnBrk="0" fontAlgn="base" hangingPunct="0">
        <a:spcBef>
          <a:spcPct val="20000"/>
        </a:spcBef>
        <a:spcAft>
          <a:spcPct val="0"/>
        </a:spcAft>
        <a:buFont typeface="Arial" charset="0"/>
        <a:buChar char="»"/>
        <a:defRPr sz="2000" kern="1200">
          <a:solidFill>
            <a:srgbClr val="007CD2"/>
          </a:solidFill>
          <a:latin typeface="+mn-lt"/>
          <a:ea typeface="+mn-ea"/>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9" descr="Vizergy_PPtemplate_FINAL_Inside1_BlueBar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582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1" r:id="rId1"/>
    <p:sldLayoutId id="2147483801" r:id="rId2"/>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9" descr="Vizergy_PPtemplate_FINAL_Inside1_BlueBa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82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 descr="Vizergy_PPtemplate_FINAL_Inside1_BlueBars"/>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2" r:id="rId1"/>
    <p:sldLayoutId id="2147483781" r:id="rId2"/>
    <p:sldLayoutId id="2147483780" r:id="rId3"/>
    <p:sldLayoutId id="2147483779" r:id="rId4"/>
    <p:sldLayoutId id="2147483778" r:id="rId5"/>
    <p:sldLayoutId id="2147483777" r:id="rId6"/>
    <p:sldLayoutId id="2147483776" r:id="rId7"/>
    <p:sldLayoutId id="2147483775" r:id="rId8"/>
    <p:sldLayoutId id="2147483774" r:id="rId9"/>
    <p:sldLayoutId id="2147483773" r:id="rId10"/>
    <p:sldLayoutId id="2147483772" r:id="rId11"/>
    <p:sldLayoutId id="21474838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7" descr="Vizergy_PPtemplate_FINAL_BG_L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8" descr="Vizergy_PPtemplate_FINAL_TitleArea"/>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2"/>
          <p:cNvSpPr>
            <a:spLocks noGrp="1" noChangeArrowheads="1"/>
          </p:cNvSpPr>
          <p:nvPr>
            <p:ph type="title"/>
          </p:nvPr>
        </p:nvSpPr>
        <p:spPr bwMode="auto">
          <a:xfrm>
            <a:off x="152400" y="5105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INSERT TITLE HERE</a:t>
            </a:r>
          </a:p>
        </p:txBody>
      </p:sp>
    </p:spTree>
  </p:cSld>
  <p:clrMap bg1="lt1" tx1="dk1" bg2="lt2" tx2="dk2" accent1="accent1" accent2="accent2" accent3="accent3" accent4="accent4" accent5="accent5" accent6="accent6" hlink="hlink" folHlink="folHlink"/>
  <p:sldLayoutIdLst>
    <p:sldLayoutId id="2147483793" r:id="rId1"/>
    <p:sldLayoutId id="2147483792" r:id="rId2"/>
    <p:sldLayoutId id="2147483791" r:id="rId3"/>
    <p:sldLayoutId id="2147483790" r:id="rId4"/>
    <p:sldLayoutId id="2147483789" r:id="rId5"/>
    <p:sldLayoutId id="2147483788" r:id="rId6"/>
    <p:sldLayoutId id="2147483787" r:id="rId7"/>
    <p:sldLayoutId id="2147483786" r:id="rId8"/>
    <p:sldLayoutId id="2147483785" r:id="rId9"/>
    <p:sldLayoutId id="2147483784" r:id="rId10"/>
    <p:sldLayoutId id="2147483783" r:id="rId11"/>
  </p:sldLayoutIdLst>
  <p:txStyles>
    <p:titleStyle>
      <a:lvl1pPr algn="l" rtl="0" eaLnBrk="0" fontAlgn="base" hangingPunct="0">
        <a:spcBef>
          <a:spcPct val="0"/>
        </a:spcBef>
        <a:spcAft>
          <a:spcPct val="0"/>
        </a:spcAft>
        <a:defRPr sz="40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Trebuchet MS" pitchFamily="34" charset="0"/>
          <a:cs typeface="Arial" charset="0"/>
        </a:defRPr>
      </a:lvl2pPr>
      <a:lvl3pPr algn="l" rtl="0" eaLnBrk="0" fontAlgn="base" hangingPunct="0">
        <a:spcBef>
          <a:spcPct val="0"/>
        </a:spcBef>
        <a:spcAft>
          <a:spcPct val="0"/>
        </a:spcAft>
        <a:defRPr sz="4000">
          <a:solidFill>
            <a:schemeClr val="bg1"/>
          </a:solidFill>
          <a:latin typeface="Trebuchet MS" pitchFamily="34" charset="0"/>
          <a:cs typeface="Arial" charset="0"/>
        </a:defRPr>
      </a:lvl3pPr>
      <a:lvl4pPr algn="l" rtl="0" eaLnBrk="0" fontAlgn="base" hangingPunct="0">
        <a:spcBef>
          <a:spcPct val="0"/>
        </a:spcBef>
        <a:spcAft>
          <a:spcPct val="0"/>
        </a:spcAft>
        <a:defRPr sz="4000">
          <a:solidFill>
            <a:schemeClr val="bg1"/>
          </a:solidFill>
          <a:latin typeface="Trebuchet MS" pitchFamily="34" charset="0"/>
          <a:cs typeface="Arial" charset="0"/>
        </a:defRPr>
      </a:lvl4pPr>
      <a:lvl5pPr algn="l" rtl="0" eaLnBrk="0" fontAlgn="base" hangingPunct="0">
        <a:spcBef>
          <a:spcPct val="0"/>
        </a:spcBef>
        <a:spcAft>
          <a:spcPct val="0"/>
        </a:spcAft>
        <a:defRPr sz="4000">
          <a:solidFill>
            <a:schemeClr val="bg1"/>
          </a:solidFill>
          <a:latin typeface="Trebuchet MS" pitchFamily="34" charset="0"/>
          <a:cs typeface="Arial" charset="0"/>
        </a:defRPr>
      </a:lvl5pPr>
      <a:lvl6pPr marL="457200" algn="l" rtl="0" fontAlgn="base">
        <a:spcBef>
          <a:spcPct val="0"/>
        </a:spcBef>
        <a:spcAft>
          <a:spcPct val="0"/>
        </a:spcAft>
        <a:defRPr sz="4000">
          <a:solidFill>
            <a:schemeClr val="bg1"/>
          </a:solidFill>
          <a:latin typeface="Trebuchet MS" pitchFamily="34" charset="0"/>
          <a:cs typeface="Arial" charset="0"/>
        </a:defRPr>
      </a:lvl6pPr>
      <a:lvl7pPr marL="914400" algn="l" rtl="0" fontAlgn="base">
        <a:spcBef>
          <a:spcPct val="0"/>
        </a:spcBef>
        <a:spcAft>
          <a:spcPct val="0"/>
        </a:spcAft>
        <a:defRPr sz="4000">
          <a:solidFill>
            <a:schemeClr val="bg1"/>
          </a:solidFill>
          <a:latin typeface="Trebuchet MS" pitchFamily="34" charset="0"/>
          <a:cs typeface="Arial" charset="0"/>
        </a:defRPr>
      </a:lvl7pPr>
      <a:lvl8pPr marL="1371600" algn="l" rtl="0" fontAlgn="base">
        <a:spcBef>
          <a:spcPct val="0"/>
        </a:spcBef>
        <a:spcAft>
          <a:spcPct val="0"/>
        </a:spcAft>
        <a:defRPr sz="4000">
          <a:solidFill>
            <a:schemeClr val="bg1"/>
          </a:solidFill>
          <a:latin typeface="Trebuchet MS" pitchFamily="34" charset="0"/>
          <a:cs typeface="Arial" charset="0"/>
        </a:defRPr>
      </a:lvl8pPr>
      <a:lvl9pPr marL="1828800" algn="l" rtl="0" fontAlgn="base">
        <a:spcBef>
          <a:spcPct val="0"/>
        </a:spcBef>
        <a:spcAft>
          <a:spcPct val="0"/>
        </a:spcAft>
        <a:defRPr sz="4000">
          <a:solidFill>
            <a:schemeClr val="bg1"/>
          </a:solidFill>
          <a:latin typeface="Trebuchet MS"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www.facebook.com/vizergy" TargetMode="External"/><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7"/>
          <p:cNvSpPr txBox="1">
            <a:spLocks noChangeArrowheads="1"/>
          </p:cNvSpPr>
          <p:nvPr/>
        </p:nvSpPr>
        <p:spPr bwMode="auto">
          <a:xfrm>
            <a:off x="442913" y="5759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p>
        </p:txBody>
      </p:sp>
      <p:sp>
        <p:nvSpPr>
          <p:cNvPr id="14339" name="Title 10"/>
          <p:cNvSpPr>
            <a:spLocks noGrp="1"/>
          </p:cNvSpPr>
          <p:nvPr>
            <p:ph type="title"/>
          </p:nvPr>
        </p:nvSpPr>
        <p:spPr bwMode="auto">
          <a:xfrm>
            <a:off x="188913" y="50434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sz="3200" smtClean="0"/>
              <a:t>Facebook Timeline for Brands:</a:t>
            </a:r>
            <a:br>
              <a:rPr lang="en-US" sz="3200" smtClean="0"/>
            </a:br>
            <a:r>
              <a:rPr lang="en-US" sz="3200" smtClean="0"/>
              <a:t>How Hoteliers Can Take Advantage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p:cNvSpPr>
          <p:nvPr/>
        </p:nvSpPr>
        <p:spPr bwMode="auto">
          <a:xfrm>
            <a:off x="1460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a:solidFill>
                  <a:srgbClr val="FFFFFF"/>
                </a:solidFill>
              </a:rPr>
              <a:t>Facebook </a:t>
            </a:r>
            <a:r>
              <a:rPr lang="en-US" sz="3200" b="1" dirty="0" smtClean="0">
                <a:solidFill>
                  <a:srgbClr val="FFFFFF"/>
                </a:solidFill>
              </a:rPr>
              <a:t>Page After</a:t>
            </a:r>
            <a:endParaRPr lang="en-US" sz="3200" b="1" dirty="0">
              <a:solidFill>
                <a:srgbClr val="FFFFFF"/>
              </a:solidFill>
            </a:endParaRPr>
          </a:p>
        </p:txBody>
      </p:sp>
      <p:sp>
        <p:nvSpPr>
          <p:cNvPr id="19459" name="Text Placeholder 2"/>
          <p:cNvSpPr>
            <a:spLocks/>
          </p:cNvSpPr>
          <p:nvPr/>
        </p:nvSpPr>
        <p:spPr bwMode="auto">
          <a:xfrm>
            <a:off x="438150" y="1708150"/>
            <a:ext cx="825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buSzPct val="100000"/>
            </a:pPr>
            <a:endParaRPr lang="en-US" sz="2400">
              <a:solidFill>
                <a:srgbClr val="0066CC"/>
              </a:solidFill>
            </a:endParaRPr>
          </a:p>
        </p:txBody>
      </p:sp>
      <p:pic>
        <p:nvPicPr>
          <p:cNvPr id="19461" name="Picture 5">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1738313"/>
            <a:ext cx="7519988" cy="43481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493" y="1562100"/>
            <a:ext cx="2720975" cy="30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4" name="Title 5"/>
          <p:cNvSpPr>
            <a:spLocks/>
          </p:cNvSpPr>
          <p:nvPr/>
        </p:nvSpPr>
        <p:spPr bwMode="auto">
          <a:xfrm>
            <a:off x="1460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Inviting friends, being real</a:t>
            </a:r>
            <a:endParaRPr lang="en-US" sz="3200" b="1" dirty="0">
              <a:solidFill>
                <a:srgbClr val="FFFFFF"/>
              </a:solidFill>
            </a:endParaRPr>
          </a:p>
        </p:txBody>
      </p:sp>
      <p:sp>
        <p:nvSpPr>
          <p:cNvPr id="18435" name="Text Placeholder 2"/>
          <p:cNvSpPr>
            <a:spLocks/>
          </p:cNvSpPr>
          <p:nvPr/>
        </p:nvSpPr>
        <p:spPr bwMode="auto">
          <a:xfrm>
            <a:off x="438150" y="1708150"/>
            <a:ext cx="825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buSzPct val="100000"/>
            </a:pPr>
            <a:endParaRPr lang="en-US" sz="2400">
              <a:solidFill>
                <a:srgbClr val="0066CC"/>
              </a:solidFill>
            </a:endParaRPr>
          </a:p>
        </p:txBody>
      </p:sp>
      <p:pic>
        <p:nvPicPr>
          <p:cNvPr id="184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962" y="1562100"/>
            <a:ext cx="2619375" cy="38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550988"/>
            <a:ext cx="2701925" cy="472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42" name="Text Box 10"/>
          <p:cNvSpPr txBox="1">
            <a:spLocks noChangeArrowheads="1"/>
          </p:cNvSpPr>
          <p:nvPr/>
        </p:nvSpPr>
        <p:spPr bwMode="auto">
          <a:xfrm>
            <a:off x="3399630" y="5559425"/>
            <a:ext cx="2332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eaLnBrk="0" hangingPunct="0">
              <a:defRPr>
                <a:solidFill>
                  <a:schemeClr val="tx1"/>
                </a:solidFill>
                <a:latin typeface="Arial" charset="0"/>
                <a:cs typeface="Arial" charset="0"/>
              </a:defRPr>
            </a:lvl4pPr>
            <a:lvl5pPr eaLnBrk="0" hangingPunct="0">
              <a:defRPr>
                <a:solidFill>
                  <a:schemeClr val="tx1"/>
                </a:solidFill>
                <a:latin typeface="Arial" charset="0"/>
                <a:cs typeface="Arial" charset="0"/>
              </a:defRPr>
            </a:lvl5pPr>
            <a:lvl6pPr eaLnBrk="0" fontAlgn="base" hangingPunct="0">
              <a:spcBef>
                <a:spcPct val="0"/>
              </a:spcBef>
              <a:spcAft>
                <a:spcPct val="0"/>
              </a:spcAft>
              <a:defRPr>
                <a:solidFill>
                  <a:schemeClr val="tx1"/>
                </a:solidFill>
                <a:latin typeface="Arial" charset="0"/>
                <a:cs typeface="Arial" charset="0"/>
              </a:defRPr>
            </a:lvl6pPr>
            <a:lvl7pPr eaLnBrk="0" fontAlgn="base" hangingPunct="0">
              <a:spcBef>
                <a:spcPct val="0"/>
              </a:spcBef>
              <a:spcAft>
                <a:spcPct val="0"/>
              </a:spcAft>
              <a:defRPr>
                <a:solidFill>
                  <a:schemeClr val="tx1"/>
                </a:solidFill>
                <a:latin typeface="Arial" charset="0"/>
                <a:cs typeface="Arial" charset="0"/>
              </a:defRPr>
            </a:lvl7pPr>
            <a:lvl8pPr eaLnBrk="0" fontAlgn="base" hangingPunct="0">
              <a:spcBef>
                <a:spcPct val="0"/>
              </a:spcBef>
              <a:spcAft>
                <a:spcPct val="0"/>
              </a:spcAft>
              <a:defRPr>
                <a:solidFill>
                  <a:schemeClr val="tx1"/>
                </a:solidFill>
                <a:latin typeface="Arial" charset="0"/>
                <a:cs typeface="Arial" charset="0"/>
              </a:defRPr>
            </a:lvl8pPr>
            <a:lvl9pPr eaLnBrk="0" fontAlgn="base" hangingPunct="0">
              <a:spcBef>
                <a:spcPct val="0"/>
              </a:spcBef>
              <a:spcAft>
                <a:spcPct val="0"/>
              </a:spcAft>
              <a:defRPr>
                <a:solidFill>
                  <a:schemeClr val="tx1"/>
                </a:solidFill>
                <a:latin typeface="Arial" charset="0"/>
                <a:cs typeface="Arial" charset="0"/>
              </a:defRPr>
            </a:lvl9pPr>
          </a:lstStyle>
          <a:p>
            <a:pPr defTabSz="914400" eaLnBrk="1" hangingPunct="1"/>
            <a:r>
              <a:rPr lang="en-US" sz="2000" dirty="0">
                <a:solidFill>
                  <a:srgbClr val="0066CC"/>
                </a:solidFill>
              </a:rPr>
              <a:t>Build a relationship</a:t>
            </a:r>
          </a:p>
        </p:txBody>
      </p:sp>
      <p:sp>
        <p:nvSpPr>
          <p:cNvPr id="18443" name="Text Box 11"/>
          <p:cNvSpPr txBox="1">
            <a:spLocks noChangeArrowheads="1"/>
          </p:cNvSpPr>
          <p:nvPr/>
        </p:nvSpPr>
        <p:spPr bwMode="auto">
          <a:xfrm>
            <a:off x="683419" y="4686300"/>
            <a:ext cx="2117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solidFill>
                  <a:srgbClr val="0066CC"/>
                </a:solidFill>
              </a:rPr>
              <a:t>Entice and invite </a:t>
            </a:r>
          </a:p>
        </p:txBody>
      </p:sp>
      <p:sp>
        <p:nvSpPr>
          <p:cNvPr id="18444" name="Text Box 12"/>
          <p:cNvSpPr txBox="1">
            <a:spLocks noChangeArrowheads="1"/>
          </p:cNvSpPr>
          <p:nvPr/>
        </p:nvSpPr>
        <p:spPr bwMode="auto">
          <a:xfrm>
            <a:off x="6642100" y="6280150"/>
            <a:ext cx="1636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solidFill>
                  <a:srgbClr val="0066CC"/>
                </a:solidFill>
              </a:rPr>
              <a:t>Get personal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lklueppel\AppData\Local\Microsoft\Windows\Temporary Internet Files\Content.Outlook\7UI5S0RT\FeaturedPhoto_Bef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2133599"/>
            <a:ext cx="3768805" cy="32861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5"/>
          <p:cNvSpPr>
            <a:spLocks/>
          </p:cNvSpPr>
          <p:nvPr/>
        </p:nvSpPr>
        <p:spPr bwMode="auto">
          <a:xfrm>
            <a:off x="1460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Featuring Content</a:t>
            </a:r>
            <a:endParaRPr lang="en-US" sz="3200" b="1" dirty="0">
              <a:solidFill>
                <a:srgbClr val="FFFFFF"/>
              </a:solidFill>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5292" y="1534392"/>
            <a:ext cx="4427233" cy="448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3829130" y="3009900"/>
            <a:ext cx="838120" cy="590550"/>
          </a:xfrm>
          <a:prstGeom prst="rightArrow">
            <a:avLst/>
          </a:prstGeom>
          <a:solidFill>
            <a:srgbClr val="FF0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068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p:cNvSpPr>
          <p:nvPr/>
        </p:nvSpPr>
        <p:spPr bwMode="auto">
          <a:xfrm>
            <a:off x="146050" y="577850"/>
            <a:ext cx="580866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b="1" dirty="0">
                <a:solidFill>
                  <a:srgbClr val="FFFFFF"/>
                </a:solidFill>
              </a:rPr>
              <a:t>Timeline: </a:t>
            </a:r>
            <a:r>
              <a:rPr lang="en-US" sz="2800" b="1" dirty="0" smtClean="0">
                <a:solidFill>
                  <a:srgbClr val="FFFFFF"/>
                </a:solidFill>
              </a:rPr>
              <a:t>the specifics</a:t>
            </a:r>
            <a:endParaRPr lang="en-US" sz="2800" b="1" dirty="0">
              <a:solidFill>
                <a:srgbClr val="FFFFFF"/>
              </a:solidFill>
            </a:endParaRPr>
          </a:p>
        </p:txBody>
      </p:sp>
      <p:pic>
        <p:nvPicPr>
          <p:cNvPr id="2050" name="Picture 2" descr="C:\Users\lklueppel\AppData\Local\Microsoft\Windows\Temporary Internet Files\Content.Outlook\7UI5S0RT\iStock_000016687204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503" y="2305009"/>
            <a:ext cx="2867227" cy="4295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9706" y="1587899"/>
            <a:ext cx="1595309" cy="369332"/>
          </a:xfrm>
          <a:prstGeom prst="rect">
            <a:avLst/>
          </a:prstGeom>
          <a:noFill/>
        </p:spPr>
        <p:txBody>
          <a:bodyPr wrap="none" rtlCol="0">
            <a:spAutoFit/>
          </a:bodyPr>
          <a:lstStyle/>
          <a:p>
            <a:r>
              <a:rPr lang="en-US" dirty="0" smtClean="0">
                <a:solidFill>
                  <a:srgbClr val="007CD2"/>
                </a:solidFill>
              </a:rPr>
              <a:t>Profile picture</a:t>
            </a:r>
            <a:endParaRPr lang="en-US" dirty="0">
              <a:solidFill>
                <a:srgbClr val="007CD2"/>
              </a:solidFill>
            </a:endParaRPr>
          </a:p>
        </p:txBody>
      </p:sp>
      <p:sp>
        <p:nvSpPr>
          <p:cNvPr id="6" name="TextBox 5"/>
          <p:cNvSpPr txBox="1"/>
          <p:nvPr/>
        </p:nvSpPr>
        <p:spPr>
          <a:xfrm>
            <a:off x="4935279" y="1762757"/>
            <a:ext cx="1672253" cy="369332"/>
          </a:xfrm>
          <a:prstGeom prst="rect">
            <a:avLst/>
          </a:prstGeom>
          <a:noFill/>
        </p:spPr>
        <p:txBody>
          <a:bodyPr wrap="none" rtlCol="0">
            <a:spAutoFit/>
          </a:bodyPr>
          <a:lstStyle/>
          <a:p>
            <a:r>
              <a:rPr lang="en-US" dirty="0" smtClean="0">
                <a:solidFill>
                  <a:srgbClr val="007CD2"/>
                </a:solidFill>
              </a:rPr>
              <a:t>Page statistics</a:t>
            </a:r>
            <a:endParaRPr lang="en-US" dirty="0">
              <a:solidFill>
                <a:srgbClr val="007CD2"/>
              </a:solidFill>
            </a:endParaRPr>
          </a:p>
        </p:txBody>
      </p:sp>
      <p:sp>
        <p:nvSpPr>
          <p:cNvPr id="7" name="TextBox 6"/>
          <p:cNvSpPr txBox="1"/>
          <p:nvPr/>
        </p:nvSpPr>
        <p:spPr>
          <a:xfrm>
            <a:off x="1605193" y="2388881"/>
            <a:ext cx="787395" cy="369332"/>
          </a:xfrm>
          <a:prstGeom prst="rect">
            <a:avLst/>
          </a:prstGeom>
          <a:noFill/>
        </p:spPr>
        <p:txBody>
          <a:bodyPr wrap="none" rtlCol="0">
            <a:spAutoFit/>
          </a:bodyPr>
          <a:lstStyle/>
          <a:p>
            <a:r>
              <a:rPr lang="en-US" dirty="0" smtClean="0">
                <a:solidFill>
                  <a:srgbClr val="0066CC"/>
                </a:solidFill>
              </a:rPr>
              <a:t>About</a:t>
            </a:r>
          </a:p>
        </p:txBody>
      </p:sp>
      <p:sp>
        <p:nvSpPr>
          <p:cNvPr id="8" name="TextBox 7"/>
          <p:cNvSpPr txBox="1"/>
          <p:nvPr/>
        </p:nvSpPr>
        <p:spPr>
          <a:xfrm>
            <a:off x="2496603" y="5285076"/>
            <a:ext cx="1822037" cy="369332"/>
          </a:xfrm>
          <a:prstGeom prst="rect">
            <a:avLst/>
          </a:prstGeom>
          <a:noFill/>
        </p:spPr>
        <p:txBody>
          <a:bodyPr wrap="none" rtlCol="0">
            <a:spAutoFit/>
          </a:bodyPr>
          <a:lstStyle/>
          <a:p>
            <a:r>
              <a:rPr lang="en-US" dirty="0" smtClean="0">
                <a:solidFill>
                  <a:srgbClr val="EFB111"/>
                </a:solidFill>
              </a:rPr>
              <a:t>Views and Apps</a:t>
            </a:r>
            <a:endParaRPr lang="en-US" dirty="0">
              <a:solidFill>
                <a:srgbClr val="EFB111"/>
              </a:solidFill>
            </a:endParaRPr>
          </a:p>
        </p:txBody>
      </p:sp>
      <p:sp>
        <p:nvSpPr>
          <p:cNvPr id="9" name="TextBox 8"/>
          <p:cNvSpPr txBox="1"/>
          <p:nvPr/>
        </p:nvSpPr>
        <p:spPr>
          <a:xfrm>
            <a:off x="2658509" y="3337523"/>
            <a:ext cx="1441420" cy="369332"/>
          </a:xfrm>
          <a:prstGeom prst="rect">
            <a:avLst/>
          </a:prstGeom>
          <a:noFill/>
        </p:spPr>
        <p:txBody>
          <a:bodyPr wrap="none" rtlCol="0">
            <a:spAutoFit/>
          </a:bodyPr>
          <a:lstStyle/>
          <a:p>
            <a:r>
              <a:rPr lang="en-US" dirty="0" smtClean="0">
                <a:solidFill>
                  <a:srgbClr val="007CD2"/>
                </a:solidFill>
              </a:rPr>
              <a:t>Cover photo</a:t>
            </a:r>
            <a:endParaRPr lang="en-US" dirty="0">
              <a:solidFill>
                <a:srgbClr val="007CD2"/>
              </a:solidFill>
            </a:endParaRPr>
          </a:p>
        </p:txBody>
      </p:sp>
      <p:sp>
        <p:nvSpPr>
          <p:cNvPr id="10" name="TextBox 9"/>
          <p:cNvSpPr txBox="1"/>
          <p:nvPr/>
        </p:nvSpPr>
        <p:spPr>
          <a:xfrm>
            <a:off x="1358983" y="4280329"/>
            <a:ext cx="1249060" cy="369332"/>
          </a:xfrm>
          <a:prstGeom prst="rect">
            <a:avLst/>
          </a:prstGeom>
          <a:noFill/>
        </p:spPr>
        <p:txBody>
          <a:bodyPr wrap="none" rtlCol="0">
            <a:spAutoFit/>
          </a:bodyPr>
          <a:lstStyle/>
          <a:p>
            <a:r>
              <a:rPr lang="en-US" dirty="0" smtClean="0">
                <a:solidFill>
                  <a:srgbClr val="0066CC"/>
                </a:solidFill>
              </a:rPr>
              <a:t>Composer</a:t>
            </a:r>
            <a:endParaRPr lang="en-US" dirty="0">
              <a:solidFill>
                <a:srgbClr val="0066CC"/>
              </a:solidFill>
            </a:endParaRPr>
          </a:p>
        </p:txBody>
      </p:sp>
      <p:sp>
        <p:nvSpPr>
          <p:cNvPr id="11" name="TextBox 10"/>
          <p:cNvSpPr txBox="1"/>
          <p:nvPr/>
        </p:nvSpPr>
        <p:spPr>
          <a:xfrm>
            <a:off x="3340747" y="4916693"/>
            <a:ext cx="1518364" cy="369332"/>
          </a:xfrm>
          <a:prstGeom prst="rect">
            <a:avLst/>
          </a:prstGeom>
          <a:noFill/>
        </p:spPr>
        <p:txBody>
          <a:bodyPr wrap="none" rtlCol="0">
            <a:spAutoFit/>
          </a:bodyPr>
          <a:lstStyle/>
          <a:p>
            <a:r>
              <a:rPr lang="en-US" dirty="0" smtClean="0">
                <a:solidFill>
                  <a:srgbClr val="007CD2"/>
                </a:solidFill>
              </a:rPr>
              <a:t>Pinned posts</a:t>
            </a:r>
            <a:endParaRPr lang="en-US" dirty="0">
              <a:solidFill>
                <a:srgbClr val="007CD2"/>
              </a:solidFill>
            </a:endParaRPr>
          </a:p>
        </p:txBody>
      </p:sp>
      <p:sp>
        <p:nvSpPr>
          <p:cNvPr id="12" name="TextBox 11"/>
          <p:cNvSpPr txBox="1"/>
          <p:nvPr/>
        </p:nvSpPr>
        <p:spPr>
          <a:xfrm>
            <a:off x="369169" y="4828740"/>
            <a:ext cx="1608133" cy="369332"/>
          </a:xfrm>
          <a:prstGeom prst="rect">
            <a:avLst/>
          </a:prstGeom>
          <a:noFill/>
        </p:spPr>
        <p:txBody>
          <a:bodyPr wrap="none" rtlCol="0">
            <a:spAutoFit/>
          </a:bodyPr>
          <a:lstStyle/>
          <a:p>
            <a:r>
              <a:rPr lang="en-US" dirty="0" smtClean="0">
                <a:solidFill>
                  <a:srgbClr val="EFB111"/>
                </a:solidFill>
              </a:rPr>
              <a:t>Friend activity</a:t>
            </a:r>
            <a:endParaRPr lang="en-US" dirty="0">
              <a:solidFill>
                <a:srgbClr val="EFB111"/>
              </a:solidFill>
            </a:endParaRPr>
          </a:p>
        </p:txBody>
      </p:sp>
      <p:sp>
        <p:nvSpPr>
          <p:cNvPr id="13" name="TextBox 12"/>
          <p:cNvSpPr txBox="1"/>
          <p:nvPr/>
        </p:nvSpPr>
        <p:spPr>
          <a:xfrm>
            <a:off x="7139157" y="2541281"/>
            <a:ext cx="1544012" cy="369332"/>
          </a:xfrm>
          <a:prstGeom prst="rect">
            <a:avLst/>
          </a:prstGeom>
          <a:noFill/>
        </p:spPr>
        <p:txBody>
          <a:bodyPr wrap="none" rtlCol="0">
            <a:spAutoFit/>
          </a:bodyPr>
          <a:lstStyle/>
          <a:p>
            <a:r>
              <a:rPr lang="en-US" dirty="0" smtClean="0">
                <a:solidFill>
                  <a:srgbClr val="EFB111"/>
                </a:solidFill>
              </a:rPr>
              <a:t>Date selector</a:t>
            </a:r>
            <a:endParaRPr lang="en-US" dirty="0">
              <a:solidFill>
                <a:srgbClr val="EFB111"/>
              </a:solidFill>
            </a:endParaRPr>
          </a:p>
        </p:txBody>
      </p:sp>
      <p:sp>
        <p:nvSpPr>
          <p:cNvPr id="14" name="TextBox 13"/>
          <p:cNvSpPr txBox="1"/>
          <p:nvPr/>
        </p:nvSpPr>
        <p:spPr>
          <a:xfrm>
            <a:off x="7638460" y="5203736"/>
            <a:ext cx="1467068" cy="369332"/>
          </a:xfrm>
          <a:prstGeom prst="rect">
            <a:avLst/>
          </a:prstGeom>
          <a:noFill/>
        </p:spPr>
        <p:txBody>
          <a:bodyPr wrap="none" rtlCol="0">
            <a:spAutoFit/>
          </a:bodyPr>
          <a:lstStyle/>
          <a:p>
            <a:r>
              <a:rPr lang="en-US" dirty="0" smtClean="0">
                <a:solidFill>
                  <a:srgbClr val="007CD2"/>
                </a:solidFill>
              </a:rPr>
              <a:t>Admin panel</a:t>
            </a:r>
            <a:endParaRPr lang="en-US" dirty="0">
              <a:solidFill>
                <a:srgbClr val="007CD2"/>
              </a:solidFill>
            </a:endParaRPr>
          </a:p>
        </p:txBody>
      </p:sp>
      <p:sp>
        <p:nvSpPr>
          <p:cNvPr id="15" name="TextBox 14"/>
          <p:cNvSpPr txBox="1"/>
          <p:nvPr/>
        </p:nvSpPr>
        <p:spPr>
          <a:xfrm>
            <a:off x="1513000" y="5977056"/>
            <a:ext cx="1967205" cy="369332"/>
          </a:xfrm>
          <a:prstGeom prst="rect">
            <a:avLst/>
          </a:prstGeom>
          <a:noFill/>
        </p:spPr>
        <p:txBody>
          <a:bodyPr wrap="none" rtlCol="0">
            <a:spAutoFit/>
          </a:bodyPr>
          <a:lstStyle/>
          <a:p>
            <a:r>
              <a:rPr lang="en-US" dirty="0" smtClean="0">
                <a:solidFill>
                  <a:srgbClr val="007CD2"/>
                </a:solidFill>
              </a:rPr>
              <a:t>Direct messaging</a:t>
            </a:r>
            <a:endParaRPr lang="en-US" dirty="0">
              <a:solidFill>
                <a:srgbClr val="007CD2"/>
              </a:solidFill>
            </a:endParaRPr>
          </a:p>
        </p:txBody>
      </p:sp>
      <p:sp>
        <p:nvSpPr>
          <p:cNvPr id="16" name="TextBox 15"/>
          <p:cNvSpPr txBox="1"/>
          <p:nvPr/>
        </p:nvSpPr>
        <p:spPr>
          <a:xfrm>
            <a:off x="3003671" y="1894950"/>
            <a:ext cx="1428596" cy="646331"/>
          </a:xfrm>
          <a:prstGeom prst="rect">
            <a:avLst/>
          </a:prstGeom>
          <a:noFill/>
        </p:spPr>
        <p:txBody>
          <a:bodyPr wrap="none" rtlCol="0">
            <a:spAutoFit/>
          </a:bodyPr>
          <a:lstStyle/>
          <a:p>
            <a:r>
              <a:rPr lang="en-US" dirty="0" smtClean="0">
                <a:solidFill>
                  <a:srgbClr val="EFB111"/>
                </a:solidFill>
              </a:rPr>
              <a:t>Aggregation</a:t>
            </a:r>
          </a:p>
          <a:p>
            <a:endParaRPr lang="en-US" dirty="0">
              <a:solidFill>
                <a:srgbClr val="EFB111"/>
              </a:solidFill>
            </a:endParaRPr>
          </a:p>
        </p:txBody>
      </p:sp>
      <p:sp>
        <p:nvSpPr>
          <p:cNvPr id="17" name="TextBox 16"/>
          <p:cNvSpPr txBox="1"/>
          <p:nvPr/>
        </p:nvSpPr>
        <p:spPr>
          <a:xfrm>
            <a:off x="6766943" y="4806861"/>
            <a:ext cx="1556836" cy="369332"/>
          </a:xfrm>
          <a:prstGeom prst="rect">
            <a:avLst/>
          </a:prstGeom>
          <a:noFill/>
        </p:spPr>
        <p:txBody>
          <a:bodyPr wrap="none" rtlCol="0">
            <a:spAutoFit/>
          </a:bodyPr>
          <a:lstStyle/>
          <a:p>
            <a:r>
              <a:rPr lang="en-US" dirty="0" smtClean="0">
                <a:solidFill>
                  <a:srgbClr val="0066CC"/>
                </a:solidFill>
              </a:rPr>
              <a:t>Starred posts</a:t>
            </a:r>
            <a:endParaRPr lang="en-US" dirty="0">
              <a:solidFill>
                <a:srgbClr val="0066CC"/>
              </a:solidFill>
            </a:endParaRPr>
          </a:p>
        </p:txBody>
      </p:sp>
      <p:sp>
        <p:nvSpPr>
          <p:cNvPr id="18" name="TextBox 17"/>
          <p:cNvSpPr txBox="1"/>
          <p:nvPr/>
        </p:nvSpPr>
        <p:spPr>
          <a:xfrm>
            <a:off x="3088853" y="2591715"/>
            <a:ext cx="1351652" cy="369332"/>
          </a:xfrm>
          <a:prstGeom prst="rect">
            <a:avLst/>
          </a:prstGeom>
          <a:noFill/>
        </p:spPr>
        <p:txBody>
          <a:bodyPr wrap="none" rtlCol="0">
            <a:spAutoFit/>
          </a:bodyPr>
          <a:lstStyle/>
          <a:p>
            <a:r>
              <a:rPr lang="en-US" dirty="0" smtClean="0">
                <a:solidFill>
                  <a:srgbClr val="007CD2"/>
                </a:solidFill>
              </a:rPr>
              <a:t>Milestones </a:t>
            </a:r>
            <a:endParaRPr lang="en-US" dirty="0">
              <a:solidFill>
                <a:srgbClr val="007CD2"/>
              </a:solidFill>
            </a:endParaRPr>
          </a:p>
        </p:txBody>
      </p:sp>
      <p:sp>
        <p:nvSpPr>
          <p:cNvPr id="19" name="TextBox 18"/>
          <p:cNvSpPr txBox="1"/>
          <p:nvPr/>
        </p:nvSpPr>
        <p:spPr>
          <a:xfrm>
            <a:off x="1093526" y="3337523"/>
            <a:ext cx="889987" cy="369332"/>
          </a:xfrm>
          <a:prstGeom prst="rect">
            <a:avLst/>
          </a:prstGeom>
          <a:noFill/>
        </p:spPr>
        <p:txBody>
          <a:bodyPr wrap="none" rtlCol="0">
            <a:spAutoFit/>
          </a:bodyPr>
          <a:lstStyle/>
          <a:p>
            <a:r>
              <a:rPr lang="en-US" dirty="0" smtClean="0">
                <a:solidFill>
                  <a:srgbClr val="EFB111"/>
                </a:solidFill>
              </a:rPr>
              <a:t>Events</a:t>
            </a:r>
            <a:endParaRPr lang="en-US" dirty="0">
              <a:solidFill>
                <a:srgbClr val="EFB111"/>
              </a:solidFill>
            </a:endParaRPr>
          </a:p>
        </p:txBody>
      </p:sp>
      <p:sp>
        <p:nvSpPr>
          <p:cNvPr id="21" name="TextBox 20"/>
          <p:cNvSpPr txBox="1"/>
          <p:nvPr/>
        </p:nvSpPr>
        <p:spPr>
          <a:xfrm>
            <a:off x="3379219" y="4145431"/>
            <a:ext cx="1107996" cy="369332"/>
          </a:xfrm>
          <a:prstGeom prst="rect">
            <a:avLst/>
          </a:prstGeom>
          <a:noFill/>
        </p:spPr>
        <p:txBody>
          <a:bodyPr wrap="none" rtlCol="0">
            <a:spAutoFit/>
          </a:bodyPr>
          <a:lstStyle/>
          <a:p>
            <a:r>
              <a:rPr lang="en-US" dirty="0" smtClean="0">
                <a:solidFill>
                  <a:srgbClr val="EFB111"/>
                </a:solidFill>
              </a:rPr>
              <a:t>Likes tab</a:t>
            </a:r>
            <a:endParaRPr lang="en-US" dirty="0">
              <a:solidFill>
                <a:srgbClr val="EFB111"/>
              </a:solidFill>
            </a:endParaRPr>
          </a:p>
        </p:txBody>
      </p:sp>
      <p:sp>
        <p:nvSpPr>
          <p:cNvPr id="22" name="TextBox 21"/>
          <p:cNvSpPr txBox="1"/>
          <p:nvPr/>
        </p:nvSpPr>
        <p:spPr>
          <a:xfrm>
            <a:off x="7290745" y="2084468"/>
            <a:ext cx="979755" cy="369332"/>
          </a:xfrm>
          <a:prstGeom prst="rect">
            <a:avLst/>
          </a:prstGeom>
          <a:noFill/>
        </p:spPr>
        <p:txBody>
          <a:bodyPr wrap="none" rtlCol="0">
            <a:spAutoFit/>
          </a:bodyPr>
          <a:lstStyle/>
          <a:p>
            <a:r>
              <a:rPr lang="en-US" dirty="0" smtClean="0">
                <a:solidFill>
                  <a:srgbClr val="007CD2"/>
                </a:solidFill>
              </a:rPr>
              <a:t>Insights</a:t>
            </a:r>
            <a:endParaRPr lang="en-US" dirty="0">
              <a:solidFill>
                <a:srgbClr val="007CD2"/>
              </a:solidFill>
            </a:endParaRPr>
          </a:p>
        </p:txBody>
      </p:sp>
      <p:sp>
        <p:nvSpPr>
          <p:cNvPr id="23" name="TextBox 22"/>
          <p:cNvSpPr txBox="1"/>
          <p:nvPr/>
        </p:nvSpPr>
        <p:spPr>
          <a:xfrm>
            <a:off x="776416" y="5654408"/>
            <a:ext cx="672043" cy="646331"/>
          </a:xfrm>
          <a:prstGeom prst="rect">
            <a:avLst/>
          </a:prstGeom>
          <a:noFill/>
        </p:spPr>
        <p:txBody>
          <a:bodyPr wrap="none" rtlCol="0">
            <a:spAutoFit/>
          </a:bodyPr>
          <a:lstStyle/>
          <a:p>
            <a:r>
              <a:rPr lang="en-US" dirty="0" smtClean="0">
                <a:solidFill>
                  <a:srgbClr val="007CD2"/>
                </a:solidFill>
              </a:rPr>
              <a:t>Tabs</a:t>
            </a:r>
          </a:p>
          <a:p>
            <a:endParaRPr lang="en-US" dirty="0">
              <a:solidFill>
                <a:srgbClr val="007CD2"/>
              </a:solidFill>
            </a:endParaRPr>
          </a:p>
        </p:txBody>
      </p:sp>
      <p:sp>
        <p:nvSpPr>
          <p:cNvPr id="24" name="TextBox 23"/>
          <p:cNvSpPr txBox="1"/>
          <p:nvPr/>
        </p:nvSpPr>
        <p:spPr>
          <a:xfrm>
            <a:off x="7591679" y="3179207"/>
            <a:ext cx="1351652" cy="369332"/>
          </a:xfrm>
          <a:prstGeom prst="rect">
            <a:avLst/>
          </a:prstGeom>
          <a:noFill/>
        </p:spPr>
        <p:txBody>
          <a:bodyPr wrap="none" rtlCol="0">
            <a:spAutoFit/>
          </a:bodyPr>
          <a:lstStyle/>
          <a:p>
            <a:r>
              <a:rPr lang="en-US" dirty="0" smtClean="0">
                <a:solidFill>
                  <a:srgbClr val="EFB111"/>
                </a:solidFill>
              </a:rPr>
              <a:t>Asset sizes</a:t>
            </a:r>
            <a:endParaRPr lang="en-US" dirty="0">
              <a:solidFill>
                <a:srgbClr val="EFB111"/>
              </a:solidFill>
            </a:endParaRPr>
          </a:p>
        </p:txBody>
      </p:sp>
      <p:sp>
        <p:nvSpPr>
          <p:cNvPr id="25" name="TextBox 24"/>
          <p:cNvSpPr txBox="1"/>
          <p:nvPr/>
        </p:nvSpPr>
        <p:spPr>
          <a:xfrm>
            <a:off x="7360847" y="3617783"/>
            <a:ext cx="1582484" cy="369332"/>
          </a:xfrm>
          <a:prstGeom prst="rect">
            <a:avLst/>
          </a:prstGeom>
          <a:noFill/>
        </p:spPr>
        <p:txBody>
          <a:bodyPr wrap="none" rtlCol="0">
            <a:spAutoFit/>
          </a:bodyPr>
          <a:lstStyle/>
          <a:p>
            <a:r>
              <a:rPr lang="en-US" dirty="0" smtClean="0">
                <a:solidFill>
                  <a:srgbClr val="007CD2"/>
                </a:solidFill>
              </a:rPr>
              <a:t>Page settings</a:t>
            </a:r>
            <a:endParaRPr lang="en-US" dirty="0">
              <a:solidFill>
                <a:srgbClr val="007CD2"/>
              </a:solidFill>
            </a:endParaRPr>
          </a:p>
        </p:txBody>
      </p:sp>
      <p:sp>
        <p:nvSpPr>
          <p:cNvPr id="26" name="TextBox 25"/>
          <p:cNvSpPr txBox="1"/>
          <p:nvPr/>
        </p:nvSpPr>
        <p:spPr>
          <a:xfrm>
            <a:off x="6983261" y="4485758"/>
            <a:ext cx="2172390" cy="369332"/>
          </a:xfrm>
          <a:prstGeom prst="rect">
            <a:avLst/>
          </a:prstGeom>
          <a:noFill/>
        </p:spPr>
        <p:txBody>
          <a:bodyPr wrap="none" rtlCol="0">
            <a:spAutoFit/>
          </a:bodyPr>
          <a:lstStyle/>
          <a:p>
            <a:r>
              <a:rPr lang="en-US" dirty="0" smtClean="0">
                <a:solidFill>
                  <a:srgbClr val="EFB111"/>
                </a:solidFill>
              </a:rPr>
              <a:t>Premium ad stories</a:t>
            </a:r>
            <a:endParaRPr lang="en-US" dirty="0">
              <a:solidFill>
                <a:srgbClr val="EFB111"/>
              </a:solidFill>
            </a:endParaRPr>
          </a:p>
        </p:txBody>
      </p:sp>
      <p:sp>
        <p:nvSpPr>
          <p:cNvPr id="27" name="TextBox 26"/>
          <p:cNvSpPr txBox="1"/>
          <p:nvPr/>
        </p:nvSpPr>
        <p:spPr>
          <a:xfrm>
            <a:off x="1926731" y="3777130"/>
            <a:ext cx="889987" cy="369332"/>
          </a:xfrm>
          <a:prstGeom prst="rect">
            <a:avLst/>
          </a:prstGeom>
          <a:noFill/>
        </p:spPr>
        <p:txBody>
          <a:bodyPr wrap="none" rtlCol="0">
            <a:spAutoFit/>
          </a:bodyPr>
          <a:lstStyle/>
          <a:p>
            <a:r>
              <a:rPr lang="en-US" dirty="0" smtClean="0">
                <a:solidFill>
                  <a:srgbClr val="007CD2"/>
                </a:solidFill>
              </a:rPr>
              <a:t>Logout</a:t>
            </a:r>
            <a:endParaRPr lang="en-US" dirty="0">
              <a:solidFill>
                <a:srgbClr val="007CD2"/>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5"/>
          <p:cNvSpPr>
            <a:spLocks/>
          </p:cNvSpPr>
          <p:nvPr/>
        </p:nvSpPr>
        <p:spPr bwMode="auto">
          <a:xfrm>
            <a:off x="146050" y="577850"/>
            <a:ext cx="580866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b="1" dirty="0">
                <a:solidFill>
                  <a:srgbClr val="FFFFFF"/>
                </a:solidFill>
              </a:rPr>
              <a:t>Summary of Timeline features</a:t>
            </a:r>
          </a:p>
        </p:txBody>
      </p:sp>
      <p:sp>
        <p:nvSpPr>
          <p:cNvPr id="39939" name="Text Placeholder 2"/>
          <p:cNvSpPr>
            <a:spLocks/>
          </p:cNvSpPr>
          <p:nvPr/>
        </p:nvSpPr>
        <p:spPr bwMode="auto">
          <a:xfrm>
            <a:off x="438150" y="1708150"/>
            <a:ext cx="825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buSzPct val="100000"/>
            </a:pPr>
            <a:r>
              <a:rPr lang="en-US" sz="3600" b="1" dirty="0">
                <a:solidFill>
                  <a:srgbClr val="0066CC"/>
                </a:solidFill>
              </a:rPr>
              <a:t>Express</a:t>
            </a:r>
            <a:r>
              <a:rPr lang="en-US" sz="2400" dirty="0">
                <a:solidFill>
                  <a:srgbClr val="0066CC"/>
                </a:solidFill>
              </a:rPr>
              <a:t> </a:t>
            </a:r>
            <a:r>
              <a:rPr lang="en-US" sz="2400" dirty="0">
                <a:solidFill>
                  <a:srgbClr val="007CD2"/>
                </a:solidFill>
              </a:rPr>
              <a:t>your identity with visually interesting </a:t>
            </a:r>
            <a:r>
              <a:rPr lang="en-US" sz="2400" dirty="0" smtClean="0">
                <a:solidFill>
                  <a:srgbClr val="007CD2"/>
                </a:solidFill>
              </a:rPr>
              <a:t>features</a:t>
            </a:r>
          </a:p>
          <a:p>
            <a:pPr marL="457200" indent="-457200">
              <a:buSzPct val="100000"/>
            </a:pPr>
            <a:endParaRPr lang="en-US" sz="2400" dirty="0">
              <a:solidFill>
                <a:srgbClr val="007CD2"/>
              </a:solidFill>
            </a:endParaRPr>
          </a:p>
          <a:p>
            <a:pPr marL="457200" indent="-457200">
              <a:buSzPct val="100000"/>
            </a:pPr>
            <a:endParaRPr lang="en-US" sz="2400" dirty="0">
              <a:solidFill>
                <a:srgbClr val="007CD2"/>
              </a:solidFill>
            </a:endParaRPr>
          </a:p>
          <a:p>
            <a:pPr marL="457200" indent="-457200">
              <a:buSzPct val="100000"/>
            </a:pPr>
            <a:endParaRPr lang="en-US" sz="3600" b="1" dirty="0" smtClean="0">
              <a:solidFill>
                <a:srgbClr val="0066CC"/>
              </a:solidFill>
            </a:endParaRPr>
          </a:p>
          <a:p>
            <a:pPr marL="457200" indent="-457200">
              <a:buSzPct val="100000"/>
            </a:pPr>
            <a:r>
              <a:rPr lang="en-US" sz="3600" b="1" dirty="0" smtClean="0">
                <a:solidFill>
                  <a:srgbClr val="0066CC"/>
                </a:solidFill>
              </a:rPr>
              <a:t>Reach</a:t>
            </a:r>
            <a:r>
              <a:rPr lang="en-US" sz="2400" dirty="0" smtClean="0">
                <a:solidFill>
                  <a:srgbClr val="0066CC"/>
                </a:solidFill>
              </a:rPr>
              <a:t> </a:t>
            </a:r>
            <a:r>
              <a:rPr lang="en-US" sz="2400" dirty="0">
                <a:solidFill>
                  <a:srgbClr val="007CD2"/>
                </a:solidFill>
              </a:rPr>
              <a:t>your audience wherever they </a:t>
            </a:r>
            <a:r>
              <a:rPr lang="en-US" sz="2400" dirty="0" smtClean="0">
                <a:solidFill>
                  <a:srgbClr val="007CD2"/>
                </a:solidFill>
              </a:rPr>
              <a:t>are</a:t>
            </a:r>
          </a:p>
          <a:p>
            <a:pPr marL="457200" indent="-457200">
              <a:buSzPct val="100000"/>
            </a:pPr>
            <a:endParaRPr lang="en-US" sz="2400" dirty="0">
              <a:solidFill>
                <a:srgbClr val="007CD2"/>
              </a:solidFill>
            </a:endParaRPr>
          </a:p>
          <a:p>
            <a:pPr marL="457200" indent="-457200">
              <a:buSzPct val="100000"/>
            </a:pPr>
            <a:endParaRPr lang="en-US" sz="2400" dirty="0">
              <a:solidFill>
                <a:srgbClr val="007CD2"/>
              </a:solidFill>
            </a:endParaRPr>
          </a:p>
          <a:p>
            <a:pPr marL="457200" indent="-457200">
              <a:buSzPct val="100000"/>
            </a:pPr>
            <a:endParaRPr lang="en-US" sz="3600" b="1" dirty="0" smtClean="0">
              <a:solidFill>
                <a:srgbClr val="0066CC"/>
              </a:solidFill>
            </a:endParaRPr>
          </a:p>
          <a:p>
            <a:pPr marL="457200" indent="-457200">
              <a:buSzPct val="100000"/>
            </a:pPr>
            <a:r>
              <a:rPr lang="en-US" sz="3600" b="1" dirty="0" smtClean="0">
                <a:solidFill>
                  <a:srgbClr val="0066CC"/>
                </a:solidFill>
              </a:rPr>
              <a:t>Respond</a:t>
            </a:r>
            <a:r>
              <a:rPr lang="en-US" sz="2400" dirty="0" smtClean="0">
                <a:solidFill>
                  <a:srgbClr val="0066CC"/>
                </a:solidFill>
              </a:rPr>
              <a:t> </a:t>
            </a:r>
            <a:r>
              <a:rPr lang="en-US" sz="2400" dirty="0">
                <a:solidFill>
                  <a:srgbClr val="007CD2"/>
                </a:solidFill>
              </a:rPr>
              <a:t>to people quickly, directly and personally</a:t>
            </a:r>
          </a:p>
        </p:txBody>
      </p:sp>
      <p:sp>
        <p:nvSpPr>
          <p:cNvPr id="4" name="TextBox 3"/>
          <p:cNvSpPr txBox="1"/>
          <p:nvPr/>
        </p:nvSpPr>
        <p:spPr>
          <a:xfrm>
            <a:off x="95176" y="2335422"/>
            <a:ext cx="1595309" cy="369332"/>
          </a:xfrm>
          <a:prstGeom prst="rect">
            <a:avLst/>
          </a:prstGeom>
          <a:noFill/>
        </p:spPr>
        <p:txBody>
          <a:bodyPr wrap="none" rtlCol="0">
            <a:spAutoFit/>
          </a:bodyPr>
          <a:lstStyle/>
          <a:p>
            <a:pPr algn="ctr"/>
            <a:r>
              <a:rPr lang="en-US" dirty="0" smtClean="0">
                <a:solidFill>
                  <a:srgbClr val="EFB111"/>
                </a:solidFill>
              </a:rPr>
              <a:t>Profile picture</a:t>
            </a:r>
            <a:endParaRPr lang="en-US" dirty="0">
              <a:solidFill>
                <a:srgbClr val="EFB111"/>
              </a:solidFill>
            </a:endParaRPr>
          </a:p>
        </p:txBody>
      </p:sp>
      <p:sp>
        <p:nvSpPr>
          <p:cNvPr id="5" name="TextBox 4"/>
          <p:cNvSpPr txBox="1"/>
          <p:nvPr/>
        </p:nvSpPr>
        <p:spPr>
          <a:xfrm>
            <a:off x="6929454" y="4175152"/>
            <a:ext cx="1672253" cy="369332"/>
          </a:xfrm>
          <a:prstGeom prst="rect">
            <a:avLst/>
          </a:prstGeom>
          <a:noFill/>
        </p:spPr>
        <p:txBody>
          <a:bodyPr wrap="none" rtlCol="0">
            <a:spAutoFit/>
          </a:bodyPr>
          <a:lstStyle/>
          <a:p>
            <a:pPr algn="ctr"/>
            <a:r>
              <a:rPr lang="en-US" dirty="0" smtClean="0">
                <a:solidFill>
                  <a:srgbClr val="EFB111"/>
                </a:solidFill>
              </a:rPr>
              <a:t>Page statistics</a:t>
            </a:r>
            <a:endParaRPr lang="en-US" dirty="0">
              <a:solidFill>
                <a:srgbClr val="EFB111"/>
              </a:solidFill>
            </a:endParaRPr>
          </a:p>
        </p:txBody>
      </p:sp>
      <p:sp>
        <p:nvSpPr>
          <p:cNvPr id="6" name="TextBox 5"/>
          <p:cNvSpPr txBox="1"/>
          <p:nvPr/>
        </p:nvSpPr>
        <p:spPr>
          <a:xfrm>
            <a:off x="534413" y="2665969"/>
            <a:ext cx="787395" cy="369332"/>
          </a:xfrm>
          <a:prstGeom prst="rect">
            <a:avLst/>
          </a:prstGeom>
          <a:noFill/>
        </p:spPr>
        <p:txBody>
          <a:bodyPr wrap="none" rtlCol="0">
            <a:spAutoFit/>
          </a:bodyPr>
          <a:lstStyle/>
          <a:p>
            <a:pPr algn="ctr"/>
            <a:r>
              <a:rPr lang="en-US" dirty="0" smtClean="0">
                <a:solidFill>
                  <a:srgbClr val="EFB111"/>
                </a:solidFill>
              </a:rPr>
              <a:t>About</a:t>
            </a:r>
          </a:p>
        </p:txBody>
      </p:sp>
      <p:sp>
        <p:nvSpPr>
          <p:cNvPr id="7" name="TextBox 6"/>
          <p:cNvSpPr txBox="1"/>
          <p:nvPr/>
        </p:nvSpPr>
        <p:spPr>
          <a:xfrm>
            <a:off x="7226788" y="2360038"/>
            <a:ext cx="1822037" cy="369332"/>
          </a:xfrm>
          <a:prstGeom prst="rect">
            <a:avLst/>
          </a:prstGeom>
          <a:noFill/>
        </p:spPr>
        <p:txBody>
          <a:bodyPr wrap="none" rtlCol="0">
            <a:spAutoFit/>
          </a:bodyPr>
          <a:lstStyle/>
          <a:p>
            <a:pPr algn="ctr"/>
            <a:r>
              <a:rPr lang="en-US" dirty="0" smtClean="0">
                <a:solidFill>
                  <a:srgbClr val="EFB111"/>
                </a:solidFill>
              </a:rPr>
              <a:t>Views and Apps</a:t>
            </a:r>
            <a:endParaRPr lang="en-US" dirty="0">
              <a:solidFill>
                <a:srgbClr val="EFB111"/>
              </a:solidFill>
            </a:endParaRPr>
          </a:p>
        </p:txBody>
      </p:sp>
      <p:sp>
        <p:nvSpPr>
          <p:cNvPr id="8" name="TextBox 7"/>
          <p:cNvSpPr txBox="1"/>
          <p:nvPr/>
        </p:nvSpPr>
        <p:spPr>
          <a:xfrm>
            <a:off x="3309433" y="2348720"/>
            <a:ext cx="1441420" cy="369332"/>
          </a:xfrm>
          <a:prstGeom prst="rect">
            <a:avLst/>
          </a:prstGeom>
          <a:noFill/>
        </p:spPr>
        <p:txBody>
          <a:bodyPr wrap="none" rtlCol="0">
            <a:spAutoFit/>
          </a:bodyPr>
          <a:lstStyle/>
          <a:p>
            <a:pPr algn="ctr"/>
            <a:r>
              <a:rPr lang="en-US" dirty="0" smtClean="0">
                <a:solidFill>
                  <a:srgbClr val="EFB111"/>
                </a:solidFill>
              </a:rPr>
              <a:t>Cover photo</a:t>
            </a:r>
            <a:endParaRPr lang="en-US" dirty="0">
              <a:solidFill>
                <a:srgbClr val="EFB111"/>
              </a:solidFill>
            </a:endParaRPr>
          </a:p>
        </p:txBody>
      </p:sp>
      <p:sp>
        <p:nvSpPr>
          <p:cNvPr id="9" name="TextBox 8"/>
          <p:cNvSpPr txBox="1"/>
          <p:nvPr/>
        </p:nvSpPr>
        <p:spPr>
          <a:xfrm>
            <a:off x="862895" y="4466877"/>
            <a:ext cx="1249060" cy="369332"/>
          </a:xfrm>
          <a:prstGeom prst="rect">
            <a:avLst/>
          </a:prstGeom>
          <a:noFill/>
        </p:spPr>
        <p:txBody>
          <a:bodyPr wrap="none" rtlCol="0">
            <a:spAutoFit/>
          </a:bodyPr>
          <a:lstStyle/>
          <a:p>
            <a:pPr algn="ctr"/>
            <a:r>
              <a:rPr lang="en-US" dirty="0" smtClean="0">
                <a:solidFill>
                  <a:srgbClr val="EFB111"/>
                </a:solidFill>
              </a:rPr>
              <a:t>Composer</a:t>
            </a:r>
            <a:endParaRPr lang="en-US" dirty="0">
              <a:solidFill>
                <a:srgbClr val="EFB111"/>
              </a:solidFill>
            </a:endParaRPr>
          </a:p>
        </p:txBody>
      </p:sp>
      <p:sp>
        <p:nvSpPr>
          <p:cNvPr id="10" name="TextBox 9"/>
          <p:cNvSpPr txBox="1"/>
          <p:nvPr/>
        </p:nvSpPr>
        <p:spPr>
          <a:xfrm>
            <a:off x="4846029" y="2360038"/>
            <a:ext cx="1518364" cy="369332"/>
          </a:xfrm>
          <a:prstGeom prst="rect">
            <a:avLst/>
          </a:prstGeom>
          <a:noFill/>
        </p:spPr>
        <p:txBody>
          <a:bodyPr wrap="none" rtlCol="0">
            <a:spAutoFit/>
          </a:bodyPr>
          <a:lstStyle/>
          <a:p>
            <a:pPr algn="ctr"/>
            <a:r>
              <a:rPr lang="en-US" dirty="0" smtClean="0">
                <a:solidFill>
                  <a:srgbClr val="EFB111"/>
                </a:solidFill>
              </a:rPr>
              <a:t>Pinned posts</a:t>
            </a:r>
            <a:endParaRPr lang="en-US" dirty="0">
              <a:solidFill>
                <a:srgbClr val="EFB111"/>
              </a:solidFill>
            </a:endParaRPr>
          </a:p>
        </p:txBody>
      </p:sp>
      <p:sp>
        <p:nvSpPr>
          <p:cNvPr id="11" name="TextBox 10"/>
          <p:cNvSpPr txBox="1"/>
          <p:nvPr/>
        </p:nvSpPr>
        <p:spPr>
          <a:xfrm>
            <a:off x="2064343" y="4146462"/>
            <a:ext cx="1608133" cy="369332"/>
          </a:xfrm>
          <a:prstGeom prst="rect">
            <a:avLst/>
          </a:prstGeom>
          <a:noFill/>
        </p:spPr>
        <p:txBody>
          <a:bodyPr wrap="none" rtlCol="0">
            <a:spAutoFit/>
          </a:bodyPr>
          <a:lstStyle/>
          <a:p>
            <a:pPr algn="ctr"/>
            <a:r>
              <a:rPr lang="en-US" dirty="0" smtClean="0">
                <a:solidFill>
                  <a:srgbClr val="EFB111"/>
                </a:solidFill>
              </a:rPr>
              <a:t>Friend activity</a:t>
            </a:r>
            <a:endParaRPr lang="en-US" dirty="0">
              <a:solidFill>
                <a:srgbClr val="EFB111"/>
              </a:solidFill>
            </a:endParaRPr>
          </a:p>
        </p:txBody>
      </p:sp>
      <p:sp>
        <p:nvSpPr>
          <p:cNvPr id="13" name="TextBox 12"/>
          <p:cNvSpPr txBox="1"/>
          <p:nvPr/>
        </p:nvSpPr>
        <p:spPr>
          <a:xfrm>
            <a:off x="1903242" y="5910818"/>
            <a:ext cx="1467068" cy="369332"/>
          </a:xfrm>
          <a:prstGeom prst="rect">
            <a:avLst/>
          </a:prstGeom>
          <a:noFill/>
        </p:spPr>
        <p:txBody>
          <a:bodyPr wrap="none" rtlCol="0">
            <a:spAutoFit/>
          </a:bodyPr>
          <a:lstStyle/>
          <a:p>
            <a:r>
              <a:rPr lang="en-US" dirty="0" smtClean="0">
                <a:solidFill>
                  <a:srgbClr val="EFB111"/>
                </a:solidFill>
              </a:rPr>
              <a:t>Admin panel</a:t>
            </a:r>
            <a:endParaRPr lang="en-US" dirty="0">
              <a:solidFill>
                <a:srgbClr val="EFB111"/>
              </a:solidFill>
            </a:endParaRPr>
          </a:p>
        </p:txBody>
      </p:sp>
      <p:sp>
        <p:nvSpPr>
          <p:cNvPr id="14" name="TextBox 13"/>
          <p:cNvSpPr txBox="1"/>
          <p:nvPr/>
        </p:nvSpPr>
        <p:spPr>
          <a:xfrm>
            <a:off x="5273552" y="5915699"/>
            <a:ext cx="1967205" cy="369332"/>
          </a:xfrm>
          <a:prstGeom prst="rect">
            <a:avLst/>
          </a:prstGeom>
          <a:noFill/>
        </p:spPr>
        <p:txBody>
          <a:bodyPr wrap="none" rtlCol="0">
            <a:spAutoFit/>
          </a:bodyPr>
          <a:lstStyle/>
          <a:p>
            <a:r>
              <a:rPr lang="en-US" dirty="0" smtClean="0">
                <a:solidFill>
                  <a:srgbClr val="EFB111"/>
                </a:solidFill>
              </a:rPr>
              <a:t>Direct messaging</a:t>
            </a:r>
            <a:endParaRPr lang="en-US" dirty="0">
              <a:solidFill>
                <a:srgbClr val="EFB111"/>
              </a:solidFill>
            </a:endParaRPr>
          </a:p>
        </p:txBody>
      </p:sp>
      <p:sp>
        <p:nvSpPr>
          <p:cNvPr id="15" name="TextBox 14"/>
          <p:cNvSpPr txBox="1"/>
          <p:nvPr/>
        </p:nvSpPr>
        <p:spPr>
          <a:xfrm>
            <a:off x="1785661" y="2335422"/>
            <a:ext cx="1428596" cy="369332"/>
          </a:xfrm>
          <a:prstGeom prst="rect">
            <a:avLst/>
          </a:prstGeom>
          <a:noFill/>
        </p:spPr>
        <p:txBody>
          <a:bodyPr wrap="none" rtlCol="0">
            <a:spAutoFit/>
          </a:bodyPr>
          <a:lstStyle/>
          <a:p>
            <a:pPr algn="ctr"/>
            <a:r>
              <a:rPr lang="en-US" dirty="0" smtClean="0">
                <a:solidFill>
                  <a:srgbClr val="EFB111"/>
                </a:solidFill>
              </a:rPr>
              <a:t>Aggregation</a:t>
            </a:r>
            <a:endParaRPr lang="en-US" dirty="0">
              <a:solidFill>
                <a:srgbClr val="EFB111"/>
              </a:solidFill>
            </a:endParaRPr>
          </a:p>
        </p:txBody>
      </p:sp>
      <p:sp>
        <p:nvSpPr>
          <p:cNvPr id="16" name="TextBox 15"/>
          <p:cNvSpPr txBox="1"/>
          <p:nvPr/>
        </p:nvSpPr>
        <p:spPr>
          <a:xfrm>
            <a:off x="7052751" y="2658587"/>
            <a:ext cx="1556836" cy="369332"/>
          </a:xfrm>
          <a:prstGeom prst="rect">
            <a:avLst/>
          </a:prstGeom>
          <a:noFill/>
        </p:spPr>
        <p:txBody>
          <a:bodyPr wrap="none" rtlCol="0">
            <a:spAutoFit/>
          </a:bodyPr>
          <a:lstStyle/>
          <a:p>
            <a:pPr algn="ctr"/>
            <a:r>
              <a:rPr lang="en-US" dirty="0" smtClean="0">
                <a:solidFill>
                  <a:srgbClr val="EFB111"/>
                </a:solidFill>
              </a:rPr>
              <a:t>Starred posts</a:t>
            </a:r>
            <a:endParaRPr lang="en-US" dirty="0">
              <a:solidFill>
                <a:srgbClr val="EFB111"/>
              </a:solidFill>
            </a:endParaRPr>
          </a:p>
        </p:txBody>
      </p:sp>
      <p:sp>
        <p:nvSpPr>
          <p:cNvPr id="17" name="TextBox 16"/>
          <p:cNvSpPr txBox="1"/>
          <p:nvPr/>
        </p:nvSpPr>
        <p:spPr>
          <a:xfrm>
            <a:off x="1856221" y="2658587"/>
            <a:ext cx="1351652" cy="369332"/>
          </a:xfrm>
          <a:prstGeom prst="rect">
            <a:avLst/>
          </a:prstGeom>
          <a:noFill/>
        </p:spPr>
        <p:txBody>
          <a:bodyPr wrap="none" rtlCol="0">
            <a:spAutoFit/>
          </a:bodyPr>
          <a:lstStyle/>
          <a:p>
            <a:pPr algn="ctr"/>
            <a:r>
              <a:rPr lang="en-US" dirty="0" smtClean="0">
                <a:solidFill>
                  <a:srgbClr val="EFB111"/>
                </a:solidFill>
              </a:rPr>
              <a:t>Milestones </a:t>
            </a:r>
            <a:endParaRPr lang="en-US" dirty="0">
              <a:solidFill>
                <a:srgbClr val="EFB111"/>
              </a:solidFill>
            </a:endParaRPr>
          </a:p>
        </p:txBody>
      </p:sp>
      <p:sp>
        <p:nvSpPr>
          <p:cNvPr id="18" name="TextBox 17"/>
          <p:cNvSpPr txBox="1"/>
          <p:nvPr/>
        </p:nvSpPr>
        <p:spPr>
          <a:xfrm>
            <a:off x="3742286" y="2658587"/>
            <a:ext cx="889987" cy="369332"/>
          </a:xfrm>
          <a:prstGeom prst="rect">
            <a:avLst/>
          </a:prstGeom>
          <a:noFill/>
        </p:spPr>
        <p:txBody>
          <a:bodyPr wrap="none" rtlCol="0">
            <a:spAutoFit/>
          </a:bodyPr>
          <a:lstStyle/>
          <a:p>
            <a:pPr algn="ctr"/>
            <a:r>
              <a:rPr lang="en-US" dirty="0" smtClean="0">
                <a:solidFill>
                  <a:srgbClr val="EFB111"/>
                </a:solidFill>
              </a:rPr>
              <a:t>Events</a:t>
            </a:r>
            <a:endParaRPr lang="en-US" dirty="0">
              <a:solidFill>
                <a:srgbClr val="EFB111"/>
              </a:solidFill>
            </a:endParaRPr>
          </a:p>
        </p:txBody>
      </p:sp>
      <p:sp>
        <p:nvSpPr>
          <p:cNvPr id="19" name="TextBox 18"/>
          <p:cNvSpPr txBox="1"/>
          <p:nvPr/>
        </p:nvSpPr>
        <p:spPr>
          <a:xfrm>
            <a:off x="2974850" y="4467051"/>
            <a:ext cx="1107996" cy="369332"/>
          </a:xfrm>
          <a:prstGeom prst="rect">
            <a:avLst/>
          </a:prstGeom>
          <a:noFill/>
        </p:spPr>
        <p:txBody>
          <a:bodyPr wrap="none" rtlCol="0">
            <a:spAutoFit/>
          </a:bodyPr>
          <a:lstStyle/>
          <a:p>
            <a:pPr algn="ctr"/>
            <a:r>
              <a:rPr lang="en-US" dirty="0" smtClean="0">
                <a:solidFill>
                  <a:srgbClr val="EFB111"/>
                </a:solidFill>
              </a:rPr>
              <a:t>Likes tab</a:t>
            </a:r>
            <a:endParaRPr lang="en-US" dirty="0">
              <a:solidFill>
                <a:srgbClr val="EFB111"/>
              </a:solidFill>
            </a:endParaRPr>
          </a:p>
        </p:txBody>
      </p:sp>
      <p:sp>
        <p:nvSpPr>
          <p:cNvPr id="20" name="TextBox 19"/>
          <p:cNvSpPr txBox="1"/>
          <p:nvPr/>
        </p:nvSpPr>
        <p:spPr>
          <a:xfrm>
            <a:off x="542294" y="4175152"/>
            <a:ext cx="979755" cy="369332"/>
          </a:xfrm>
          <a:prstGeom prst="rect">
            <a:avLst/>
          </a:prstGeom>
          <a:noFill/>
        </p:spPr>
        <p:txBody>
          <a:bodyPr wrap="none" rtlCol="0">
            <a:spAutoFit/>
          </a:bodyPr>
          <a:lstStyle/>
          <a:p>
            <a:pPr algn="ctr"/>
            <a:r>
              <a:rPr lang="en-US" dirty="0" smtClean="0">
                <a:solidFill>
                  <a:srgbClr val="EFB111"/>
                </a:solidFill>
              </a:rPr>
              <a:t>Insights</a:t>
            </a:r>
            <a:endParaRPr lang="en-US" dirty="0">
              <a:solidFill>
                <a:srgbClr val="EFB111"/>
              </a:solidFill>
            </a:endParaRPr>
          </a:p>
        </p:txBody>
      </p:sp>
      <p:sp>
        <p:nvSpPr>
          <p:cNvPr id="21" name="TextBox 20"/>
          <p:cNvSpPr txBox="1"/>
          <p:nvPr/>
        </p:nvSpPr>
        <p:spPr>
          <a:xfrm>
            <a:off x="6459569" y="2360038"/>
            <a:ext cx="672043" cy="369332"/>
          </a:xfrm>
          <a:prstGeom prst="rect">
            <a:avLst/>
          </a:prstGeom>
          <a:noFill/>
        </p:spPr>
        <p:txBody>
          <a:bodyPr wrap="none" rtlCol="0">
            <a:spAutoFit/>
          </a:bodyPr>
          <a:lstStyle/>
          <a:p>
            <a:pPr algn="ctr"/>
            <a:r>
              <a:rPr lang="en-US" dirty="0" smtClean="0">
                <a:solidFill>
                  <a:srgbClr val="EFB111"/>
                </a:solidFill>
              </a:rPr>
              <a:t>Tabs</a:t>
            </a:r>
            <a:endParaRPr lang="en-US" dirty="0">
              <a:solidFill>
                <a:srgbClr val="EFB111"/>
              </a:solidFill>
            </a:endParaRPr>
          </a:p>
        </p:txBody>
      </p:sp>
      <p:sp>
        <p:nvSpPr>
          <p:cNvPr id="22" name="TextBox 21"/>
          <p:cNvSpPr txBox="1"/>
          <p:nvPr/>
        </p:nvSpPr>
        <p:spPr>
          <a:xfrm>
            <a:off x="5166686" y="2665969"/>
            <a:ext cx="1351652" cy="369332"/>
          </a:xfrm>
          <a:prstGeom prst="rect">
            <a:avLst/>
          </a:prstGeom>
          <a:noFill/>
        </p:spPr>
        <p:txBody>
          <a:bodyPr wrap="none" rtlCol="0">
            <a:spAutoFit/>
          </a:bodyPr>
          <a:lstStyle/>
          <a:p>
            <a:pPr algn="ctr"/>
            <a:r>
              <a:rPr lang="en-US" dirty="0" smtClean="0">
                <a:solidFill>
                  <a:srgbClr val="EFB111"/>
                </a:solidFill>
              </a:rPr>
              <a:t>Asset sizes</a:t>
            </a:r>
            <a:endParaRPr lang="en-US" dirty="0">
              <a:solidFill>
                <a:srgbClr val="EFB111"/>
              </a:solidFill>
            </a:endParaRPr>
          </a:p>
        </p:txBody>
      </p:sp>
      <p:sp>
        <p:nvSpPr>
          <p:cNvPr id="23" name="TextBox 22"/>
          <p:cNvSpPr txBox="1"/>
          <p:nvPr/>
        </p:nvSpPr>
        <p:spPr>
          <a:xfrm>
            <a:off x="4945741" y="4455809"/>
            <a:ext cx="1582484" cy="369332"/>
          </a:xfrm>
          <a:prstGeom prst="rect">
            <a:avLst/>
          </a:prstGeom>
          <a:noFill/>
        </p:spPr>
        <p:txBody>
          <a:bodyPr wrap="none" rtlCol="0">
            <a:spAutoFit/>
          </a:bodyPr>
          <a:lstStyle/>
          <a:p>
            <a:pPr algn="ctr"/>
            <a:r>
              <a:rPr lang="en-US" dirty="0" smtClean="0">
                <a:solidFill>
                  <a:srgbClr val="EFB111"/>
                </a:solidFill>
              </a:rPr>
              <a:t>Page settings</a:t>
            </a:r>
            <a:endParaRPr lang="en-US" dirty="0">
              <a:solidFill>
                <a:srgbClr val="EFB111"/>
              </a:solidFill>
            </a:endParaRPr>
          </a:p>
        </p:txBody>
      </p:sp>
      <p:sp>
        <p:nvSpPr>
          <p:cNvPr id="24" name="TextBox 23"/>
          <p:cNvSpPr txBox="1"/>
          <p:nvPr/>
        </p:nvSpPr>
        <p:spPr>
          <a:xfrm>
            <a:off x="4214770" y="4155470"/>
            <a:ext cx="2172390" cy="369332"/>
          </a:xfrm>
          <a:prstGeom prst="rect">
            <a:avLst/>
          </a:prstGeom>
          <a:noFill/>
        </p:spPr>
        <p:txBody>
          <a:bodyPr wrap="none" rtlCol="0">
            <a:spAutoFit/>
          </a:bodyPr>
          <a:lstStyle/>
          <a:p>
            <a:pPr algn="ctr"/>
            <a:r>
              <a:rPr lang="en-US" dirty="0" smtClean="0">
                <a:solidFill>
                  <a:srgbClr val="EFB111"/>
                </a:solidFill>
              </a:rPr>
              <a:t>Premium ad stories</a:t>
            </a:r>
            <a:endParaRPr lang="en-US" dirty="0">
              <a:solidFill>
                <a:srgbClr val="EFB111"/>
              </a:solidFill>
            </a:endParaRPr>
          </a:p>
        </p:txBody>
      </p:sp>
      <p:sp>
        <p:nvSpPr>
          <p:cNvPr id="25" name="TextBox 24"/>
          <p:cNvSpPr txBox="1"/>
          <p:nvPr/>
        </p:nvSpPr>
        <p:spPr>
          <a:xfrm>
            <a:off x="7391120" y="4480089"/>
            <a:ext cx="889987" cy="369332"/>
          </a:xfrm>
          <a:prstGeom prst="rect">
            <a:avLst/>
          </a:prstGeom>
          <a:noFill/>
        </p:spPr>
        <p:txBody>
          <a:bodyPr wrap="none" rtlCol="0">
            <a:spAutoFit/>
          </a:bodyPr>
          <a:lstStyle/>
          <a:p>
            <a:pPr algn="ctr"/>
            <a:r>
              <a:rPr lang="en-US" dirty="0" smtClean="0">
                <a:solidFill>
                  <a:srgbClr val="EFB111"/>
                </a:solidFill>
              </a:rPr>
              <a:t>Logout</a:t>
            </a:r>
            <a:endParaRPr lang="en-US" dirty="0">
              <a:solidFill>
                <a:srgbClr val="EFB11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76300"/>
            <a:ext cx="8247063" cy="4746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Text Box 5"/>
          <p:cNvSpPr txBox="1">
            <a:spLocks noChangeArrowheads="1"/>
          </p:cNvSpPr>
          <p:nvPr/>
        </p:nvSpPr>
        <p:spPr bwMode="auto">
          <a:xfrm>
            <a:off x="4681538" y="5679043"/>
            <a:ext cx="2681119" cy="369332"/>
          </a:xfrm>
          <a:prstGeom prst="rect">
            <a:avLst/>
          </a:prstGeom>
          <a:noFill/>
          <a:ln>
            <a:noFill/>
          </a:ln>
          <a:effectLst/>
          <a:extLst/>
        </p:spPr>
        <p:txBody>
          <a:bodyPr wrap="none">
            <a:spAutoFit/>
          </a:bodyPr>
          <a:lstStyle/>
          <a:p>
            <a:r>
              <a:rPr lang="en-US" b="1" dirty="0" smtClean="0">
                <a:solidFill>
                  <a:srgbClr val="FF0000">
                    <a:alpha val="67000"/>
                  </a:srgbClr>
                </a:solidFill>
              </a:rPr>
              <a:t>Tabs (Views and Apps)</a:t>
            </a:r>
            <a:endParaRPr lang="en-US" b="1" dirty="0">
              <a:solidFill>
                <a:srgbClr val="FF0000">
                  <a:alpha val="67000"/>
                </a:srgbClr>
              </a:solidFill>
            </a:endParaRPr>
          </a:p>
        </p:txBody>
      </p:sp>
      <p:sp>
        <p:nvSpPr>
          <p:cNvPr id="8" name="Text Box 5"/>
          <p:cNvSpPr txBox="1">
            <a:spLocks noChangeArrowheads="1"/>
          </p:cNvSpPr>
          <p:nvPr/>
        </p:nvSpPr>
        <p:spPr bwMode="auto">
          <a:xfrm>
            <a:off x="7147427" y="506968"/>
            <a:ext cx="1556836" cy="369332"/>
          </a:xfrm>
          <a:prstGeom prst="rect">
            <a:avLst/>
          </a:prstGeom>
          <a:noFill/>
          <a:ln>
            <a:noFill/>
          </a:ln>
          <a:effectLst/>
          <a:extLst/>
        </p:spPr>
        <p:txBody>
          <a:bodyPr wrap="none">
            <a:spAutoFit/>
          </a:bodyPr>
          <a:lstStyle/>
          <a:p>
            <a:r>
              <a:rPr lang="en-US" b="1" dirty="0" smtClean="0">
                <a:solidFill>
                  <a:srgbClr val="FF0000">
                    <a:alpha val="67000"/>
                  </a:srgbClr>
                </a:solidFill>
              </a:rPr>
              <a:t>Cover Photo</a:t>
            </a:r>
            <a:endParaRPr lang="en-US" b="1" dirty="0">
              <a:solidFill>
                <a:srgbClr val="FF0000">
                  <a:alpha val="67000"/>
                </a:srgbClr>
              </a:solidFill>
            </a:endParaRPr>
          </a:p>
        </p:txBody>
      </p:sp>
      <p:sp>
        <p:nvSpPr>
          <p:cNvPr id="9" name="Text Box 5"/>
          <p:cNvSpPr txBox="1">
            <a:spLocks noChangeArrowheads="1"/>
          </p:cNvSpPr>
          <p:nvPr/>
        </p:nvSpPr>
        <p:spPr bwMode="auto">
          <a:xfrm rot="16200000">
            <a:off x="-495304" y="3688318"/>
            <a:ext cx="1566454" cy="338554"/>
          </a:xfrm>
          <a:prstGeom prst="rect">
            <a:avLst/>
          </a:prstGeom>
          <a:noFill/>
          <a:ln>
            <a:noFill/>
          </a:ln>
          <a:effectLst/>
          <a:extLst/>
        </p:spPr>
        <p:txBody>
          <a:bodyPr wrap="none">
            <a:spAutoFit/>
          </a:bodyPr>
          <a:lstStyle/>
          <a:p>
            <a:r>
              <a:rPr lang="en-US" sz="1600" b="1" dirty="0" smtClean="0">
                <a:solidFill>
                  <a:srgbClr val="FF0000">
                    <a:alpha val="67000"/>
                  </a:srgbClr>
                </a:solidFill>
              </a:rPr>
              <a:t>Profile picture</a:t>
            </a:r>
            <a:endParaRPr lang="en-US" sz="1600" b="1" dirty="0">
              <a:solidFill>
                <a:srgbClr val="FF0000">
                  <a:alpha val="67000"/>
                </a:srgb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8" name="Group 8"/>
          <p:cNvGrpSpPr>
            <a:grpSpLocks/>
          </p:cNvGrpSpPr>
          <p:nvPr/>
        </p:nvGrpSpPr>
        <p:grpSpPr bwMode="auto">
          <a:xfrm>
            <a:off x="1722438" y="276225"/>
            <a:ext cx="5421312" cy="6229350"/>
            <a:chOff x="1085" y="174"/>
            <a:chExt cx="3415" cy="3924"/>
          </a:xfrm>
        </p:grpSpPr>
        <p:pic>
          <p:nvPicPr>
            <p:cNvPr id="40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 y="174"/>
              <a:ext cx="3398" cy="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Picture 6"/>
            <p:cNvPicPr>
              <a:picLocks noChangeAspect="1" noChangeArrowheads="1"/>
            </p:cNvPicPr>
            <p:nvPr/>
          </p:nvPicPr>
          <p:blipFill>
            <a:blip r:embed="rId4">
              <a:extLst>
                <a:ext uri="{28A0092B-C50C-407E-A947-70E740481C1C}">
                  <a14:useLocalDpi xmlns:a14="http://schemas.microsoft.com/office/drawing/2010/main" val="0"/>
                </a:ext>
              </a:extLst>
            </a:blip>
            <a:srcRect b="54120"/>
            <a:stretch>
              <a:fillRect/>
            </a:stretch>
          </p:blipFill>
          <p:spPr bwMode="auto">
            <a:xfrm>
              <a:off x="1085" y="3051"/>
              <a:ext cx="3415" cy="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0969" name="Text Box 9"/>
          <p:cNvSpPr txBox="1">
            <a:spLocks noChangeArrowheads="1"/>
          </p:cNvSpPr>
          <p:nvPr/>
        </p:nvSpPr>
        <p:spPr bwMode="auto">
          <a:xfrm>
            <a:off x="204788" y="876300"/>
            <a:ext cx="1492250" cy="366713"/>
          </a:xfrm>
          <a:prstGeom prst="rect">
            <a:avLst/>
          </a:prstGeom>
          <a:noFill/>
          <a:ln>
            <a:noFill/>
          </a:ln>
          <a:effectLst/>
          <a:extLst/>
        </p:spPr>
        <p:txBody>
          <a:bodyPr wrap="none">
            <a:spAutoFit/>
          </a:bodyPr>
          <a:lstStyle/>
          <a:p>
            <a:r>
              <a:rPr lang="en-US" b="1" dirty="0">
                <a:solidFill>
                  <a:srgbClr val="FF0000">
                    <a:alpha val="67000"/>
                  </a:srgbClr>
                </a:solidFill>
              </a:rPr>
              <a:t>Pinned post</a:t>
            </a:r>
          </a:p>
        </p:txBody>
      </p:sp>
      <p:sp>
        <p:nvSpPr>
          <p:cNvPr id="8" name="Text Box 9"/>
          <p:cNvSpPr txBox="1">
            <a:spLocks noChangeArrowheads="1"/>
          </p:cNvSpPr>
          <p:nvPr/>
        </p:nvSpPr>
        <p:spPr bwMode="auto">
          <a:xfrm>
            <a:off x="7178675" y="4124325"/>
            <a:ext cx="1723549" cy="369332"/>
          </a:xfrm>
          <a:prstGeom prst="rect">
            <a:avLst/>
          </a:prstGeom>
          <a:noFill/>
          <a:ln>
            <a:noFill/>
          </a:ln>
          <a:effectLst/>
          <a:extLst/>
        </p:spPr>
        <p:txBody>
          <a:bodyPr wrap="none">
            <a:spAutoFit/>
          </a:bodyPr>
          <a:lstStyle/>
          <a:p>
            <a:r>
              <a:rPr lang="en-US" b="1" dirty="0" smtClean="0">
                <a:solidFill>
                  <a:srgbClr val="FF0000">
                    <a:alpha val="67000"/>
                  </a:srgbClr>
                </a:solidFill>
              </a:rPr>
              <a:t>Larger stories</a:t>
            </a:r>
            <a:endParaRPr lang="en-US" b="1" dirty="0">
              <a:solidFill>
                <a:srgbClr val="FF0000">
                  <a:alpha val="67000"/>
                </a:srgbClr>
              </a:solidFill>
            </a:endParaRPr>
          </a:p>
        </p:txBody>
      </p:sp>
      <p:sp>
        <p:nvSpPr>
          <p:cNvPr id="9" name="Text Box 9"/>
          <p:cNvSpPr txBox="1">
            <a:spLocks noChangeArrowheads="1"/>
          </p:cNvSpPr>
          <p:nvPr/>
        </p:nvSpPr>
        <p:spPr bwMode="auto">
          <a:xfrm>
            <a:off x="7178675" y="288130"/>
            <a:ext cx="1877437" cy="369332"/>
          </a:xfrm>
          <a:prstGeom prst="rect">
            <a:avLst/>
          </a:prstGeom>
          <a:noFill/>
          <a:ln>
            <a:noFill/>
          </a:ln>
          <a:effectLst/>
          <a:extLst/>
        </p:spPr>
        <p:txBody>
          <a:bodyPr wrap="none">
            <a:spAutoFit/>
          </a:bodyPr>
          <a:lstStyle/>
          <a:p>
            <a:r>
              <a:rPr lang="en-US" b="1" dirty="0" smtClean="0">
                <a:solidFill>
                  <a:srgbClr val="FF0000">
                    <a:alpha val="67000"/>
                  </a:srgbClr>
                </a:solidFill>
              </a:rPr>
              <a:t>Related activity</a:t>
            </a:r>
            <a:endParaRPr lang="en-US" b="1" dirty="0">
              <a:solidFill>
                <a:srgbClr val="FF0000">
                  <a:alpha val="67000"/>
                </a:srgb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963" y="444500"/>
            <a:ext cx="6137275"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 Box 5"/>
          <p:cNvSpPr txBox="1">
            <a:spLocks noChangeArrowheads="1"/>
          </p:cNvSpPr>
          <p:nvPr/>
        </p:nvSpPr>
        <p:spPr bwMode="auto">
          <a:xfrm>
            <a:off x="7321550" y="976312"/>
            <a:ext cx="1822450" cy="366713"/>
          </a:xfrm>
          <a:prstGeom prst="rect">
            <a:avLst/>
          </a:prstGeom>
          <a:noFill/>
          <a:ln>
            <a:noFill/>
          </a:ln>
          <a:effectLst/>
          <a:extLst/>
        </p:spPr>
        <p:txBody>
          <a:bodyPr wrap="none">
            <a:spAutoFit/>
          </a:bodyPr>
          <a:lstStyle/>
          <a:p>
            <a:r>
              <a:rPr lang="en-US" b="1" dirty="0">
                <a:solidFill>
                  <a:srgbClr val="FF0000">
                    <a:alpha val="67000"/>
                  </a:srgbClr>
                </a:solidFill>
              </a:rPr>
              <a:t>Starred Stories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304801"/>
            <a:ext cx="7323138" cy="622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 Box 3"/>
          <p:cNvSpPr txBox="1">
            <a:spLocks noChangeArrowheads="1"/>
          </p:cNvSpPr>
          <p:nvPr/>
        </p:nvSpPr>
        <p:spPr bwMode="auto">
          <a:xfrm rot="16200000">
            <a:off x="0" y="3233737"/>
            <a:ext cx="1365250" cy="366713"/>
          </a:xfrm>
          <a:prstGeom prst="rect">
            <a:avLst/>
          </a:prstGeom>
          <a:noFill/>
          <a:ln>
            <a:noFill/>
          </a:ln>
          <a:effectLst/>
          <a:extLst/>
        </p:spPr>
        <p:txBody>
          <a:bodyPr wrap="none">
            <a:spAutoFit/>
          </a:bodyPr>
          <a:lstStyle/>
          <a:p>
            <a:r>
              <a:rPr lang="en-US" b="1" dirty="0">
                <a:solidFill>
                  <a:srgbClr val="FF0000">
                    <a:alpha val="67000"/>
                  </a:srgbClr>
                </a:solidFill>
              </a:rPr>
              <a:t>Milestones</a:t>
            </a:r>
          </a:p>
        </p:txBody>
      </p:sp>
      <p:sp>
        <p:nvSpPr>
          <p:cNvPr id="44037" name="Text Box 5"/>
          <p:cNvSpPr txBox="1">
            <a:spLocks noChangeArrowheads="1"/>
          </p:cNvSpPr>
          <p:nvPr/>
        </p:nvSpPr>
        <p:spPr bwMode="auto">
          <a:xfrm>
            <a:off x="8032750" y="1400175"/>
            <a:ext cx="1111250" cy="366713"/>
          </a:xfrm>
          <a:prstGeom prst="rect">
            <a:avLst/>
          </a:prstGeom>
          <a:noFill/>
          <a:ln>
            <a:noFill/>
          </a:ln>
          <a:effectLst/>
          <a:extLst/>
        </p:spPr>
        <p:txBody>
          <a:bodyPr wrap="none">
            <a:spAutoFit/>
          </a:bodyPr>
          <a:lstStyle/>
          <a:p>
            <a:r>
              <a:rPr lang="en-US" b="1" dirty="0">
                <a:solidFill>
                  <a:srgbClr val="FF0000">
                    <a:alpha val="67000"/>
                  </a:srgbClr>
                </a:solidFill>
              </a:rPr>
              <a:t>Timeline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p:cNvSpPr>
          <p:nvPr/>
        </p:nvSpPr>
        <p:spPr bwMode="auto">
          <a:xfrm>
            <a:off x="438150" y="1365250"/>
            <a:ext cx="825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buSzPct val="100000"/>
            </a:pPr>
            <a:r>
              <a:rPr lang="en-US" sz="3600" b="1" dirty="0" smtClean="0">
                <a:solidFill>
                  <a:srgbClr val="0066CC"/>
                </a:solidFill>
              </a:rPr>
              <a:t>Your timeline.</a:t>
            </a:r>
          </a:p>
          <a:p>
            <a:pPr marL="457200" indent="-457200">
              <a:buSzPct val="100000"/>
            </a:pPr>
            <a:endParaRPr lang="en-US" sz="3600" b="1" dirty="0">
              <a:solidFill>
                <a:srgbClr val="0066CC"/>
              </a:solidFill>
            </a:endParaRPr>
          </a:p>
          <a:p>
            <a:pPr marL="457200" indent="-457200">
              <a:buSzPct val="100000"/>
            </a:pPr>
            <a:r>
              <a:rPr lang="en-US" sz="3600" b="1" dirty="0" smtClean="0">
                <a:solidFill>
                  <a:srgbClr val="0066CC"/>
                </a:solidFill>
              </a:rPr>
              <a:t>Your hotel’s story.</a:t>
            </a:r>
          </a:p>
          <a:p>
            <a:pPr marL="457200" indent="-457200">
              <a:buSzPct val="100000"/>
            </a:pPr>
            <a:endParaRPr lang="en-US" sz="3600" b="1" dirty="0">
              <a:solidFill>
                <a:srgbClr val="0066CC"/>
              </a:solidFill>
            </a:endParaRPr>
          </a:p>
          <a:p>
            <a:pPr marL="457200" indent="-457200">
              <a:buSzPct val="100000"/>
            </a:pPr>
            <a:r>
              <a:rPr lang="en-US" sz="3600" b="1" dirty="0" smtClean="0">
                <a:solidFill>
                  <a:srgbClr val="0066CC"/>
                </a:solidFill>
              </a:rPr>
              <a:t>Your guest relations.</a:t>
            </a:r>
          </a:p>
          <a:p>
            <a:pPr marL="457200" indent="-457200">
              <a:buSzPct val="100000"/>
            </a:pPr>
            <a:endParaRPr lang="en-US" sz="3600" b="1" dirty="0">
              <a:solidFill>
                <a:srgbClr val="0066CC"/>
              </a:solidFill>
            </a:endParaRPr>
          </a:p>
          <a:p>
            <a:pPr marL="457200" indent="-457200">
              <a:buSzPct val="100000"/>
            </a:pPr>
            <a:r>
              <a:rPr lang="en-US" sz="3600" b="1" dirty="0" smtClean="0">
                <a:solidFill>
                  <a:srgbClr val="0066CC"/>
                </a:solidFill>
              </a:rPr>
              <a:t>Your chance to connect.</a:t>
            </a:r>
            <a:endParaRPr lang="en-US" sz="2400" dirty="0">
              <a:solidFill>
                <a:srgbClr val="007CD2"/>
              </a:solidFill>
            </a:endParaRPr>
          </a:p>
        </p:txBody>
      </p:sp>
    </p:spTree>
    <p:extLst>
      <p:ext uri="{BB962C8B-B14F-4D97-AF65-F5344CB8AC3E}">
        <p14:creationId xmlns:p14="http://schemas.microsoft.com/office/powerpoint/2010/main" val="2456046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2"/>
          <p:cNvSpPr>
            <a:spLocks noGrp="1"/>
          </p:cNvSpPr>
          <p:nvPr>
            <p:ph type="body" sz="quarter" idx="10"/>
          </p:nvPr>
        </p:nvSpPr>
        <p:spPr bwMode="auto">
          <a:xfrm>
            <a:off x="438150" y="1708150"/>
            <a:ext cx="82550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None/>
            </a:pPr>
            <a:endParaRPr lang="en-US" dirty="0" smtClean="0">
              <a:latin typeface="Arial" charset="0"/>
              <a:cs typeface="Arial" charset="0"/>
            </a:endParaRPr>
          </a:p>
          <a:p>
            <a:pPr marL="457200" indent="-457200" eaLnBrk="1" hangingPunct="1">
              <a:buFontTx/>
              <a:buNone/>
            </a:pPr>
            <a:endParaRPr lang="en-US" dirty="0">
              <a:latin typeface="Arial" charset="0"/>
              <a:cs typeface="Arial" charset="0"/>
            </a:endParaRPr>
          </a:p>
          <a:p>
            <a:pPr marL="457200" indent="-457200" algn="ctr" eaLnBrk="1" hangingPunct="1">
              <a:buFontTx/>
              <a:buNone/>
            </a:pPr>
            <a:endParaRPr lang="en-US" dirty="0" smtClean="0">
              <a:latin typeface="Arial" charset="0"/>
              <a:cs typeface="Arial" charset="0"/>
            </a:endParaRPr>
          </a:p>
          <a:p>
            <a:pPr marL="457200" indent="-457200" algn="ctr" eaLnBrk="1" hangingPunct="1">
              <a:buFontTx/>
              <a:buNone/>
            </a:pPr>
            <a:endParaRPr lang="en-US" dirty="0">
              <a:latin typeface="Arial" charset="0"/>
              <a:cs typeface="Arial" charset="0"/>
            </a:endParaRPr>
          </a:p>
          <a:p>
            <a:pPr marL="457200" indent="-457200" algn="ctr" eaLnBrk="1" hangingPunct="1">
              <a:buFontTx/>
              <a:buNone/>
            </a:pPr>
            <a:endParaRPr lang="en-US" dirty="0" smtClean="0">
              <a:latin typeface="Arial" charset="0"/>
              <a:cs typeface="Arial" charset="0"/>
            </a:endParaRPr>
          </a:p>
          <a:p>
            <a:pPr marL="457200" indent="-457200" algn="ctr" eaLnBrk="1" hangingPunct="1">
              <a:buFontTx/>
              <a:buNone/>
            </a:pPr>
            <a:r>
              <a:rPr lang="en-US" sz="3200" dirty="0" smtClean="0">
                <a:latin typeface="Arial" charset="0"/>
                <a:cs typeface="Arial" charset="0"/>
              </a:rPr>
              <a:t>Visit </a:t>
            </a:r>
            <a:r>
              <a:rPr lang="en-US" sz="3200" u="sng" dirty="0" smtClean="0">
                <a:latin typeface="Arial" charset="0"/>
                <a:cs typeface="Arial" charset="0"/>
              </a:rPr>
              <a:t>www.facebook.com/vizergy</a:t>
            </a:r>
          </a:p>
          <a:p>
            <a:pPr marL="457200" indent="-457200" eaLnBrk="1" hangingPunct="1"/>
            <a:endParaRPr lang="en-US" dirty="0" smtClean="0">
              <a:latin typeface="Arial" charset="0"/>
              <a:cs typeface="Arial" charset="0"/>
            </a:endParaRPr>
          </a:p>
          <a:p>
            <a:pPr marL="457200" indent="-457200" eaLnBrk="1" hangingPunct="1">
              <a:buFontTx/>
              <a:buNone/>
            </a:pPr>
            <a:endParaRPr lang="en-US" dirty="0" smtClean="0">
              <a:latin typeface="Arial" charset="0"/>
              <a:cs typeface="Arial" charset="0"/>
            </a:endParaRPr>
          </a:p>
          <a:p>
            <a:pPr marL="457200" indent="-457200" eaLnBrk="1" hangingPunct="1"/>
            <a:endParaRPr lang="en-US" dirty="0" smtClean="0">
              <a:latin typeface="Arial" charset="0"/>
              <a:cs typeface="Arial" charset="0"/>
            </a:endParaRPr>
          </a:p>
          <a:p>
            <a:pPr marL="457200" indent="-457200" eaLnBrk="1" hangingPunct="1"/>
            <a:endParaRPr lang="en-US" dirty="0" smtClean="0">
              <a:latin typeface="Arial" charset="0"/>
              <a:cs typeface="Arial" charset="0"/>
            </a:endParaRPr>
          </a:p>
        </p:txBody>
      </p:sp>
      <p:sp>
        <p:nvSpPr>
          <p:cNvPr id="15363" name="Title 5"/>
          <p:cNvSpPr>
            <a:spLocks noGrp="1"/>
          </p:cNvSpPr>
          <p:nvPr>
            <p:ph type="title"/>
          </p:nvPr>
        </p:nvSpPr>
        <p:spPr bwMode="auto">
          <a:xfrm>
            <a:off x="0" y="577850"/>
            <a:ext cx="5808663" cy="735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latin typeface="Arial" charset="0"/>
                <a:cs typeface="Arial" charset="0"/>
              </a:rPr>
              <a:t>Welcome to today’s Webinar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Timeline: making the switch</a:t>
            </a:r>
            <a:endParaRPr lang="en-US" dirty="0"/>
          </a:p>
        </p:txBody>
      </p:sp>
    </p:spTree>
    <p:extLst>
      <p:ext uri="{BB962C8B-B14F-4D97-AF65-F5344CB8AC3E}">
        <p14:creationId xmlns:p14="http://schemas.microsoft.com/office/powerpoint/2010/main" val="19216864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8890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Prepare now</a:t>
            </a:r>
            <a:endParaRPr lang="en-US" sz="3200" b="1" dirty="0">
              <a:solidFill>
                <a:srgbClr val="FFFFFF"/>
              </a:solidFill>
            </a:endParaRPr>
          </a:p>
        </p:txBody>
      </p:sp>
      <p:sp>
        <p:nvSpPr>
          <p:cNvPr id="10" name="Text Placeholder 2"/>
          <p:cNvSpPr>
            <a:spLocks/>
          </p:cNvSpPr>
          <p:nvPr/>
        </p:nvSpPr>
        <p:spPr bwMode="auto">
          <a:xfrm>
            <a:off x="438150" y="1431925"/>
            <a:ext cx="825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buSzPct val="100000"/>
            </a:pPr>
            <a:r>
              <a:rPr lang="en-US" sz="2400" b="1" dirty="0" smtClean="0">
                <a:solidFill>
                  <a:srgbClr val="007CD2"/>
                </a:solidFill>
              </a:rPr>
              <a:t>Curate your timeline now.</a:t>
            </a:r>
          </a:p>
          <a:p>
            <a:pPr marL="457200" indent="-457200">
              <a:buSzPct val="100000"/>
            </a:pPr>
            <a:endParaRPr lang="en-US" sz="2400" dirty="0">
              <a:solidFill>
                <a:srgbClr val="007CD2"/>
              </a:solidFill>
            </a:endParaRPr>
          </a:p>
          <a:p>
            <a:pPr marL="457200">
              <a:buSzPct val="100000"/>
            </a:pPr>
            <a:r>
              <a:rPr lang="en-US" sz="2400" dirty="0" smtClean="0">
                <a:solidFill>
                  <a:srgbClr val="007CD2"/>
                </a:solidFill>
              </a:rPr>
              <a:t>On March 30, all business pages will automatically take on the new Timeline.</a:t>
            </a:r>
          </a:p>
          <a:p>
            <a:pPr marL="457200">
              <a:buSzPct val="100000"/>
            </a:pPr>
            <a:endParaRPr lang="en-US" sz="2400" dirty="0">
              <a:solidFill>
                <a:srgbClr val="007CD2"/>
              </a:solidFill>
            </a:endParaRPr>
          </a:p>
          <a:p>
            <a:pPr marL="457200">
              <a:buSzPct val="100000"/>
            </a:pPr>
            <a:r>
              <a:rPr lang="en-US" sz="2400" dirty="0" smtClean="0">
                <a:solidFill>
                  <a:srgbClr val="007CD2"/>
                </a:solidFill>
              </a:rPr>
              <a:t>Take a trip down memory lane before that date</a:t>
            </a:r>
          </a:p>
          <a:p>
            <a:pPr marL="457200">
              <a:buSzPct val="100000"/>
            </a:pPr>
            <a:r>
              <a:rPr lang="en-US" sz="2400" dirty="0">
                <a:solidFill>
                  <a:srgbClr val="007CD2"/>
                </a:solidFill>
              </a:rPr>
              <a:t>	</a:t>
            </a:r>
            <a:r>
              <a:rPr lang="en-US" sz="2400" dirty="0" smtClean="0">
                <a:solidFill>
                  <a:srgbClr val="007CD2"/>
                </a:solidFill>
              </a:rPr>
              <a:t>- star the positive</a:t>
            </a:r>
          </a:p>
          <a:p>
            <a:pPr marL="457200">
              <a:buSzPct val="100000"/>
            </a:pPr>
            <a:r>
              <a:rPr lang="en-US" sz="2400" dirty="0">
                <a:solidFill>
                  <a:srgbClr val="007CD2"/>
                </a:solidFill>
              </a:rPr>
              <a:t>	</a:t>
            </a:r>
            <a:r>
              <a:rPr lang="en-US" sz="2400" dirty="0" smtClean="0">
                <a:solidFill>
                  <a:srgbClr val="007CD2"/>
                </a:solidFill>
              </a:rPr>
              <a:t>- pin your best</a:t>
            </a:r>
          </a:p>
          <a:p>
            <a:pPr marL="457200">
              <a:buSzPct val="100000"/>
            </a:pPr>
            <a:r>
              <a:rPr lang="en-US" sz="2400" dirty="0">
                <a:solidFill>
                  <a:srgbClr val="007CD2"/>
                </a:solidFill>
              </a:rPr>
              <a:t>	</a:t>
            </a:r>
            <a:r>
              <a:rPr lang="en-US" sz="2400" dirty="0" smtClean="0">
                <a:solidFill>
                  <a:srgbClr val="007CD2"/>
                </a:solidFill>
              </a:rPr>
              <a:t>- hide the potentially negative/irrelevant</a:t>
            </a:r>
          </a:p>
          <a:p>
            <a:pPr marL="457200">
              <a:buSzPct val="100000"/>
            </a:pPr>
            <a:endParaRPr lang="en-US" sz="2400" dirty="0">
              <a:solidFill>
                <a:srgbClr val="007CD2"/>
              </a:solidFill>
            </a:endParaRPr>
          </a:p>
          <a:p>
            <a:pPr marL="457200">
              <a:buSzPct val="100000"/>
            </a:pPr>
            <a:r>
              <a:rPr lang="en-US" sz="2400" dirty="0" smtClean="0">
                <a:solidFill>
                  <a:srgbClr val="007CD2"/>
                </a:solidFill>
              </a:rPr>
              <a:t>Preview the new format and adjust as needed.</a:t>
            </a:r>
            <a:endParaRPr lang="en-US" sz="2400" dirty="0">
              <a:solidFill>
                <a:srgbClr val="007CD2"/>
              </a:solidFill>
            </a:endParaRPr>
          </a:p>
        </p:txBody>
      </p:sp>
    </p:spTree>
    <p:extLst>
      <p:ext uri="{BB962C8B-B14F-4D97-AF65-F5344CB8AC3E}">
        <p14:creationId xmlns:p14="http://schemas.microsoft.com/office/powerpoint/2010/main" val="19104202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A picture’s worth 1000 likes? </a:t>
            </a:r>
            <a:endParaRPr lang="en-US" sz="3200" b="1" dirty="0">
              <a:solidFill>
                <a:srgbClr val="FFFFFF"/>
              </a:solidFill>
            </a:endParaRPr>
          </a:p>
        </p:txBody>
      </p:sp>
      <p:sp>
        <p:nvSpPr>
          <p:cNvPr id="10" name="Text Placeholder 2"/>
          <p:cNvSpPr>
            <a:spLocks/>
          </p:cNvSpPr>
          <p:nvPr/>
        </p:nvSpPr>
        <p:spPr bwMode="auto">
          <a:xfrm>
            <a:off x="438150" y="1431925"/>
            <a:ext cx="82550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buSzPct val="100000"/>
            </a:pPr>
            <a:r>
              <a:rPr lang="en-US" sz="2400" b="1" dirty="0" smtClean="0">
                <a:solidFill>
                  <a:srgbClr val="007CD2"/>
                </a:solidFill>
              </a:rPr>
              <a:t>Get visual.</a:t>
            </a:r>
          </a:p>
          <a:p>
            <a:pPr marL="457200" indent="-457200">
              <a:buSzPct val="100000"/>
            </a:pPr>
            <a:endParaRPr lang="en-US" sz="2400" b="1" dirty="0">
              <a:solidFill>
                <a:srgbClr val="007CD2"/>
              </a:solidFill>
            </a:endParaRPr>
          </a:p>
          <a:p>
            <a:pPr marL="457200" indent="-457200">
              <a:buSzPct val="100000"/>
            </a:pPr>
            <a:endParaRPr lang="en-US" sz="2400" b="1" dirty="0">
              <a:solidFill>
                <a:srgbClr val="007CD2"/>
              </a:solidFill>
            </a:endParaRPr>
          </a:p>
          <a:p>
            <a:pPr marL="457200" indent="-457200">
              <a:buSzPct val="100000"/>
            </a:pPr>
            <a:endParaRPr lang="en-US" sz="2400" b="1" dirty="0" smtClean="0">
              <a:solidFill>
                <a:srgbClr val="007CD2"/>
              </a:solidFill>
            </a:endParaRPr>
          </a:p>
          <a:p>
            <a:pPr marL="457200" indent="-457200">
              <a:buSzPct val="100000"/>
            </a:pPr>
            <a:endParaRPr lang="en-US" sz="2400" b="1" dirty="0">
              <a:solidFill>
                <a:srgbClr val="007CD2"/>
              </a:solidFill>
            </a:endParaRPr>
          </a:p>
          <a:p>
            <a:pPr marL="457200" indent="-457200">
              <a:buSzPct val="100000"/>
            </a:pPr>
            <a:endParaRPr lang="en-US" sz="2400" b="1" dirty="0" smtClean="0">
              <a:solidFill>
                <a:srgbClr val="007CD2"/>
              </a:solidFill>
            </a:endParaRPr>
          </a:p>
          <a:p>
            <a:pPr marL="457200" indent="-457200">
              <a:buSzPct val="100000"/>
            </a:pPr>
            <a:endParaRPr lang="en-US" sz="2400" b="1" dirty="0">
              <a:solidFill>
                <a:srgbClr val="007CD2"/>
              </a:solidFill>
            </a:endParaRPr>
          </a:p>
          <a:p>
            <a:pPr marL="457200" indent="-457200">
              <a:buSzPct val="100000"/>
            </a:pPr>
            <a:endParaRPr lang="en-US" sz="2400" dirty="0">
              <a:solidFill>
                <a:srgbClr val="007CD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8" y="1828800"/>
            <a:ext cx="4047332"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369" y="1838325"/>
            <a:ext cx="4047332"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18" y="4251712"/>
            <a:ext cx="4047332" cy="2331607"/>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8369" y="4244931"/>
            <a:ext cx="4047332" cy="2338388"/>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8" y="1819275"/>
            <a:ext cx="4047332" cy="2343150"/>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369" y="1828800"/>
            <a:ext cx="4047332" cy="2333625"/>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559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Highlight your favorites</a:t>
            </a:r>
            <a:endParaRPr lang="en-US" sz="3200" b="1" dirty="0">
              <a:solidFill>
                <a:srgbClr val="FFFFFF"/>
              </a:solidFil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472241"/>
            <a:ext cx="4075377" cy="315699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b="5548"/>
          <a:stretch/>
        </p:blipFill>
        <p:spPr bwMode="auto">
          <a:xfrm>
            <a:off x="4342077" y="3482148"/>
            <a:ext cx="4723469" cy="291865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092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Posts with punch</a:t>
            </a:r>
            <a:endParaRPr lang="en-US" sz="3200" b="1" dirty="0">
              <a:solidFill>
                <a:srgbClr val="FFFFFF"/>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505" y="1902092"/>
            <a:ext cx="2845778" cy="432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9369"/>
          <a:stretch/>
        </p:blipFill>
        <p:spPr bwMode="auto">
          <a:xfrm>
            <a:off x="139706" y="1902093"/>
            <a:ext cx="2924633" cy="432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5305" y="1905000"/>
            <a:ext cx="2845778" cy="438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27745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Make history</a:t>
            </a:r>
            <a:endParaRPr lang="en-US" sz="3200" b="1" dirty="0">
              <a:solidFill>
                <a:srgbClr val="FFFFFF"/>
              </a:solidFill>
            </a:endParaRP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9473"/>
          <a:stretch/>
        </p:blipFill>
        <p:spPr bwMode="auto">
          <a:xfrm>
            <a:off x="2015728" y="1562100"/>
            <a:ext cx="5128022" cy="481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0382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Adjust your tabs</a:t>
            </a:r>
            <a:endParaRPr lang="en-US" sz="3200" b="1" dirty="0">
              <a:solidFill>
                <a:srgbClr val="FFFFFF"/>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1473762"/>
            <a:ext cx="6708774" cy="86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381250"/>
            <a:ext cx="4032250" cy="417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3" y="2381250"/>
            <a:ext cx="4049712" cy="410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044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Adjust your tabs: Likes tab</a:t>
            </a:r>
            <a:endParaRPr lang="en-US" sz="3200" b="1" dirty="0">
              <a:solidFill>
                <a:srgbClr val="FFFFFF"/>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27" y="1771650"/>
            <a:ext cx="8210124"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1403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Admin panel</a:t>
            </a:r>
            <a:endParaRPr lang="en-US" sz="3200" b="1" dirty="0">
              <a:solidFill>
                <a:srgbClr val="FFFFFF"/>
              </a:solidFill>
            </a:endParaRPr>
          </a:p>
        </p:txBody>
      </p:sp>
      <p:grpSp>
        <p:nvGrpSpPr>
          <p:cNvPr id="6" name="Group 27"/>
          <p:cNvGrpSpPr>
            <a:grpSpLocks/>
          </p:cNvGrpSpPr>
          <p:nvPr/>
        </p:nvGrpSpPr>
        <p:grpSpPr bwMode="auto">
          <a:xfrm>
            <a:off x="566738" y="1574007"/>
            <a:ext cx="8048625" cy="4676775"/>
            <a:chOff x="345" y="699"/>
            <a:chExt cx="5070" cy="2946"/>
          </a:xfrm>
          <a:effectLst>
            <a:outerShdw blurRad="50800" dist="38100" dir="2700000" algn="tl" rotWithShape="0">
              <a:prstClr val="black">
                <a:alpha val="40000"/>
              </a:prstClr>
            </a:outerShdw>
          </a:effectLst>
        </p:grpSpPr>
        <p:pic>
          <p:nvPicPr>
            <p:cNvPr id="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 y="699"/>
              <a:ext cx="5070" cy="2946"/>
            </a:xfrm>
            <a:prstGeom prst="rect">
              <a:avLst/>
            </a:prstGeom>
            <a:noFill/>
            <a:ln w="9525">
              <a:solidFill>
                <a:schemeClr val="bg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936" y="1188"/>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8"/>
            <p:cNvSpPr>
              <a:spLocks noChangeArrowheads="1"/>
            </p:cNvSpPr>
            <p:nvPr/>
          </p:nvSpPr>
          <p:spPr bwMode="auto">
            <a:xfrm>
              <a:off x="954" y="1440"/>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Rectangle 9"/>
            <p:cNvSpPr>
              <a:spLocks noChangeArrowheads="1"/>
            </p:cNvSpPr>
            <p:nvPr/>
          </p:nvSpPr>
          <p:spPr bwMode="auto">
            <a:xfrm>
              <a:off x="1560" y="1440"/>
              <a:ext cx="162"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10"/>
            <p:cNvSpPr>
              <a:spLocks noChangeArrowheads="1"/>
            </p:cNvSpPr>
            <p:nvPr/>
          </p:nvSpPr>
          <p:spPr bwMode="auto">
            <a:xfrm>
              <a:off x="897" y="1686"/>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11"/>
            <p:cNvSpPr>
              <a:spLocks noChangeArrowheads="1"/>
            </p:cNvSpPr>
            <p:nvPr/>
          </p:nvSpPr>
          <p:spPr bwMode="auto">
            <a:xfrm>
              <a:off x="1560" y="1686"/>
              <a:ext cx="402"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2"/>
            <p:cNvSpPr>
              <a:spLocks noChangeArrowheads="1"/>
            </p:cNvSpPr>
            <p:nvPr/>
          </p:nvSpPr>
          <p:spPr bwMode="auto">
            <a:xfrm>
              <a:off x="789" y="1932"/>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13"/>
            <p:cNvSpPr>
              <a:spLocks noChangeArrowheads="1"/>
            </p:cNvSpPr>
            <p:nvPr/>
          </p:nvSpPr>
          <p:spPr bwMode="auto">
            <a:xfrm>
              <a:off x="534" y="1932"/>
              <a:ext cx="159" cy="135"/>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Rectangle 14"/>
            <p:cNvSpPr>
              <a:spLocks noChangeArrowheads="1"/>
            </p:cNvSpPr>
            <p:nvPr/>
          </p:nvSpPr>
          <p:spPr bwMode="auto">
            <a:xfrm>
              <a:off x="750" y="2172"/>
              <a:ext cx="588"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Rectangle 15"/>
            <p:cNvSpPr>
              <a:spLocks noChangeArrowheads="1"/>
            </p:cNvSpPr>
            <p:nvPr/>
          </p:nvSpPr>
          <p:spPr bwMode="auto">
            <a:xfrm>
              <a:off x="534" y="2194"/>
              <a:ext cx="159" cy="135"/>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Rectangle 16"/>
            <p:cNvSpPr>
              <a:spLocks noChangeArrowheads="1"/>
            </p:cNvSpPr>
            <p:nvPr/>
          </p:nvSpPr>
          <p:spPr bwMode="auto">
            <a:xfrm>
              <a:off x="4056" y="1194"/>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Rectangle 17"/>
            <p:cNvSpPr>
              <a:spLocks noChangeArrowheads="1"/>
            </p:cNvSpPr>
            <p:nvPr/>
          </p:nvSpPr>
          <p:spPr bwMode="auto">
            <a:xfrm>
              <a:off x="4056" y="1440"/>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Rectangle 18"/>
            <p:cNvSpPr>
              <a:spLocks noChangeArrowheads="1"/>
            </p:cNvSpPr>
            <p:nvPr/>
          </p:nvSpPr>
          <p:spPr bwMode="auto">
            <a:xfrm flipV="1">
              <a:off x="4056" y="1686"/>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Rectangle 19"/>
            <p:cNvSpPr>
              <a:spLocks noChangeArrowheads="1"/>
            </p:cNvSpPr>
            <p:nvPr/>
          </p:nvSpPr>
          <p:spPr bwMode="auto">
            <a:xfrm>
              <a:off x="4056" y="1932"/>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Rectangle 20"/>
            <p:cNvSpPr>
              <a:spLocks noChangeArrowheads="1"/>
            </p:cNvSpPr>
            <p:nvPr/>
          </p:nvSpPr>
          <p:spPr bwMode="auto">
            <a:xfrm>
              <a:off x="3984" y="2172"/>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Rectangle 21"/>
            <p:cNvSpPr>
              <a:spLocks noChangeArrowheads="1"/>
            </p:cNvSpPr>
            <p:nvPr/>
          </p:nvSpPr>
          <p:spPr bwMode="auto">
            <a:xfrm>
              <a:off x="789" y="2586"/>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22"/>
            <p:cNvSpPr>
              <a:spLocks noChangeArrowheads="1"/>
            </p:cNvSpPr>
            <p:nvPr/>
          </p:nvSpPr>
          <p:spPr bwMode="auto">
            <a:xfrm>
              <a:off x="789" y="2826"/>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Rectangle 23"/>
            <p:cNvSpPr>
              <a:spLocks noChangeArrowheads="1"/>
            </p:cNvSpPr>
            <p:nvPr/>
          </p:nvSpPr>
          <p:spPr bwMode="auto">
            <a:xfrm>
              <a:off x="750" y="3072"/>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24"/>
            <p:cNvSpPr>
              <a:spLocks noChangeArrowheads="1"/>
            </p:cNvSpPr>
            <p:nvPr/>
          </p:nvSpPr>
          <p:spPr bwMode="auto">
            <a:xfrm>
              <a:off x="750" y="3312"/>
              <a:ext cx="294" cy="90"/>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227307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87" name="Group 11"/>
          <p:cNvGrpSpPr>
            <a:grpSpLocks/>
          </p:cNvGrpSpPr>
          <p:nvPr/>
        </p:nvGrpSpPr>
        <p:grpSpPr bwMode="auto">
          <a:xfrm>
            <a:off x="2935518" y="771526"/>
            <a:ext cx="5791200" cy="5635624"/>
            <a:chOff x="899" y="190"/>
            <a:chExt cx="4221" cy="3896"/>
          </a:xfrm>
          <a:effectLst>
            <a:outerShdw blurRad="50800" dist="38100" dir="2700000" algn="tl" rotWithShape="0">
              <a:prstClr val="black">
                <a:alpha val="40000"/>
              </a:prstClr>
            </a:outerShdw>
          </a:effectLst>
        </p:grpSpPr>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 y="190"/>
              <a:ext cx="4221" cy="3896"/>
            </a:xfrm>
            <a:prstGeom prst="rect">
              <a:avLst/>
            </a:prstGeom>
            <a:noFill/>
            <a:ln w="9525">
              <a:solidFill>
                <a:schemeClr val="bg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Rectangle 5"/>
            <p:cNvSpPr>
              <a:spLocks noChangeArrowheads="1"/>
            </p:cNvSpPr>
            <p:nvPr/>
          </p:nvSpPr>
          <p:spPr bwMode="auto">
            <a:xfrm>
              <a:off x="1452" y="3066"/>
              <a:ext cx="858" cy="102"/>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2" name="Rectangle 6"/>
            <p:cNvSpPr>
              <a:spLocks noChangeArrowheads="1"/>
            </p:cNvSpPr>
            <p:nvPr/>
          </p:nvSpPr>
          <p:spPr bwMode="auto">
            <a:xfrm>
              <a:off x="1452" y="3486"/>
              <a:ext cx="858" cy="102"/>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 name="Rectangle 7"/>
            <p:cNvSpPr>
              <a:spLocks noChangeArrowheads="1"/>
            </p:cNvSpPr>
            <p:nvPr/>
          </p:nvSpPr>
          <p:spPr bwMode="auto">
            <a:xfrm>
              <a:off x="1452" y="3264"/>
              <a:ext cx="858" cy="102"/>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 name="Rectangle 8"/>
            <p:cNvSpPr>
              <a:spLocks noChangeArrowheads="1"/>
            </p:cNvSpPr>
            <p:nvPr/>
          </p:nvSpPr>
          <p:spPr bwMode="auto">
            <a:xfrm>
              <a:off x="1452" y="3702"/>
              <a:ext cx="858" cy="102"/>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 name="Rectangle 9"/>
            <p:cNvSpPr>
              <a:spLocks noChangeArrowheads="1"/>
            </p:cNvSpPr>
            <p:nvPr/>
          </p:nvSpPr>
          <p:spPr bwMode="auto">
            <a:xfrm>
              <a:off x="1452" y="3912"/>
              <a:ext cx="858" cy="102"/>
            </a:xfrm>
            <a:prstGeom prst="rect">
              <a:avLst/>
            </a:prstGeom>
            <a:solidFill>
              <a:srgbClr val="C0C0C0"/>
            </a:solidFill>
            <a:ln w="9525">
              <a:solidFill>
                <a:schemeClr val="bg2">
                  <a:lumMod val="40000"/>
                  <a:lumOff val="6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Freeform 2"/>
          <p:cNvSpPr/>
          <p:nvPr/>
        </p:nvSpPr>
        <p:spPr bwMode="auto">
          <a:xfrm>
            <a:off x="276226" y="449262"/>
            <a:ext cx="5599115" cy="4273069"/>
          </a:xfrm>
          <a:custGeom>
            <a:avLst/>
            <a:gdLst>
              <a:gd name="connsiteX0" fmla="*/ 4972050 w 4981575"/>
              <a:gd name="connsiteY0" fmla="*/ 990600 h 1352550"/>
              <a:gd name="connsiteX1" fmla="*/ 3048000 w 4981575"/>
              <a:gd name="connsiteY1" fmla="*/ 0 h 1352550"/>
              <a:gd name="connsiteX2" fmla="*/ 3057525 w 4981575"/>
              <a:gd name="connsiteY2" fmla="*/ 1343025 h 1352550"/>
              <a:gd name="connsiteX3" fmla="*/ 0 w 4981575"/>
              <a:gd name="connsiteY3" fmla="*/ 1352550 h 1352550"/>
              <a:gd name="connsiteX4" fmla="*/ 4981575 w 4981575"/>
              <a:gd name="connsiteY4" fmla="*/ 1314450 h 1352550"/>
              <a:gd name="connsiteX5" fmla="*/ 4972050 w 4981575"/>
              <a:gd name="connsiteY5" fmla="*/ 990600 h 1352550"/>
              <a:gd name="connsiteX0" fmla="*/ 4972050 w 4981575"/>
              <a:gd name="connsiteY0" fmla="*/ 990600 h 1352550"/>
              <a:gd name="connsiteX1" fmla="*/ 3048000 w 4981575"/>
              <a:gd name="connsiteY1" fmla="*/ 0 h 1352550"/>
              <a:gd name="connsiteX2" fmla="*/ 3049359 w 4981575"/>
              <a:gd name="connsiteY2" fmla="*/ 485805 h 1352550"/>
              <a:gd name="connsiteX3" fmla="*/ 0 w 4981575"/>
              <a:gd name="connsiteY3" fmla="*/ 1352550 h 1352550"/>
              <a:gd name="connsiteX4" fmla="*/ 4981575 w 4981575"/>
              <a:gd name="connsiteY4" fmla="*/ 1314450 h 1352550"/>
              <a:gd name="connsiteX5" fmla="*/ 4972050 w 4981575"/>
              <a:gd name="connsiteY5" fmla="*/ 990600 h 1352550"/>
              <a:gd name="connsiteX0" fmla="*/ 4359561 w 4369086"/>
              <a:gd name="connsiteY0" fmla="*/ 990600 h 1314450"/>
              <a:gd name="connsiteX1" fmla="*/ 2435511 w 4369086"/>
              <a:gd name="connsiteY1" fmla="*/ 0 h 1314450"/>
              <a:gd name="connsiteX2" fmla="*/ 2436870 w 4369086"/>
              <a:gd name="connsiteY2" fmla="*/ 485805 h 1314450"/>
              <a:gd name="connsiteX3" fmla="*/ 0 w 4369086"/>
              <a:gd name="connsiteY3" fmla="*/ 486843 h 1314450"/>
              <a:gd name="connsiteX4" fmla="*/ 4369086 w 4369086"/>
              <a:gd name="connsiteY4" fmla="*/ 1314450 h 1314450"/>
              <a:gd name="connsiteX5" fmla="*/ 4359561 w 4369086"/>
              <a:gd name="connsiteY5" fmla="*/ 990600 h 1314450"/>
              <a:gd name="connsiteX0" fmla="*/ 4359561 w 4369086"/>
              <a:gd name="connsiteY0" fmla="*/ 990600 h 1348399"/>
              <a:gd name="connsiteX1" fmla="*/ 2435511 w 4369086"/>
              <a:gd name="connsiteY1" fmla="*/ 0 h 1348399"/>
              <a:gd name="connsiteX2" fmla="*/ 2436870 w 4369086"/>
              <a:gd name="connsiteY2" fmla="*/ 485805 h 1348399"/>
              <a:gd name="connsiteX3" fmla="*/ 0 w 4369086"/>
              <a:gd name="connsiteY3" fmla="*/ 486843 h 1348399"/>
              <a:gd name="connsiteX4" fmla="*/ 4369086 w 4369086"/>
              <a:gd name="connsiteY4" fmla="*/ 1348399 h 1348399"/>
              <a:gd name="connsiteX5" fmla="*/ 4359561 w 4369086"/>
              <a:gd name="connsiteY5" fmla="*/ 990600 h 1348399"/>
              <a:gd name="connsiteX0" fmla="*/ 4367728 w 4369086"/>
              <a:gd name="connsiteY0" fmla="*/ 1310289 h 1348399"/>
              <a:gd name="connsiteX1" fmla="*/ 2435511 w 4369086"/>
              <a:gd name="connsiteY1" fmla="*/ 0 h 1348399"/>
              <a:gd name="connsiteX2" fmla="*/ 2436870 w 4369086"/>
              <a:gd name="connsiteY2" fmla="*/ 485805 h 1348399"/>
              <a:gd name="connsiteX3" fmla="*/ 0 w 4369086"/>
              <a:gd name="connsiteY3" fmla="*/ 486843 h 1348399"/>
              <a:gd name="connsiteX4" fmla="*/ 4369086 w 4369086"/>
              <a:gd name="connsiteY4" fmla="*/ 1348399 h 1348399"/>
              <a:gd name="connsiteX5" fmla="*/ 4367728 w 4369086"/>
              <a:gd name="connsiteY5" fmla="*/ 1310289 h 1348399"/>
              <a:gd name="connsiteX0" fmla="*/ 4800553 w 4800553"/>
              <a:gd name="connsiteY0" fmla="*/ 1259365 h 1348399"/>
              <a:gd name="connsiteX1" fmla="*/ 2435511 w 4800553"/>
              <a:gd name="connsiteY1" fmla="*/ 0 h 1348399"/>
              <a:gd name="connsiteX2" fmla="*/ 2436870 w 4800553"/>
              <a:gd name="connsiteY2" fmla="*/ 485805 h 1348399"/>
              <a:gd name="connsiteX3" fmla="*/ 0 w 4800553"/>
              <a:gd name="connsiteY3" fmla="*/ 486843 h 1348399"/>
              <a:gd name="connsiteX4" fmla="*/ 4369086 w 4800553"/>
              <a:gd name="connsiteY4" fmla="*/ 1348399 h 1348399"/>
              <a:gd name="connsiteX5" fmla="*/ 4800553 w 4800553"/>
              <a:gd name="connsiteY5" fmla="*/ 1259365 h 1348399"/>
              <a:gd name="connsiteX0" fmla="*/ 4800553 w 4800553"/>
              <a:gd name="connsiteY0" fmla="*/ 1259365 h 1269184"/>
              <a:gd name="connsiteX1" fmla="*/ 2435511 w 4800553"/>
              <a:gd name="connsiteY1" fmla="*/ 0 h 1269184"/>
              <a:gd name="connsiteX2" fmla="*/ 2436870 w 4800553"/>
              <a:gd name="connsiteY2" fmla="*/ 485805 h 1269184"/>
              <a:gd name="connsiteX3" fmla="*/ 0 w 4800553"/>
              <a:gd name="connsiteY3" fmla="*/ 486843 h 1269184"/>
              <a:gd name="connsiteX4" fmla="*/ 4213922 w 4800553"/>
              <a:gd name="connsiteY4" fmla="*/ 1269184 h 1269184"/>
              <a:gd name="connsiteX5" fmla="*/ 4800553 w 4800553"/>
              <a:gd name="connsiteY5" fmla="*/ 1259365 h 126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553" h="1269184">
                <a:moveTo>
                  <a:pt x="4800553" y="1259365"/>
                </a:moveTo>
                <a:lnTo>
                  <a:pt x="2435511" y="0"/>
                </a:lnTo>
                <a:lnTo>
                  <a:pt x="2436870" y="485805"/>
                </a:lnTo>
                <a:lnTo>
                  <a:pt x="0" y="486843"/>
                </a:lnTo>
                <a:lnTo>
                  <a:pt x="4213922" y="1269184"/>
                </a:lnTo>
                <a:cubicBezTo>
                  <a:pt x="4213469" y="1256481"/>
                  <a:pt x="4801006" y="1272068"/>
                  <a:pt x="4800553" y="1259365"/>
                </a:cubicBezTo>
                <a:close/>
              </a:path>
            </a:pathLst>
          </a:custGeom>
          <a:solidFill>
            <a:schemeClr val="bg2">
              <a:alpha val="17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4" charset="-128"/>
            </a:endParaRPr>
          </a:p>
        </p:txBody>
      </p:sp>
      <p:pic>
        <p:nvPicPr>
          <p:cNvPr id="50199"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2" y="449262"/>
            <a:ext cx="2819400" cy="1647825"/>
          </a:xfrm>
          <a:prstGeom prst="rect">
            <a:avLst/>
          </a:prstGeom>
          <a:noFill/>
          <a:ln w="9525">
            <a:solidFill>
              <a:schemeClr val="bg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p:cNvSpPr>
          <p:nvPr/>
        </p:nvSpPr>
        <p:spPr bwMode="auto">
          <a:xfrm>
            <a:off x="146050" y="577850"/>
            <a:ext cx="580866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a:solidFill>
                  <a:srgbClr val="FFFFFF"/>
                </a:solidFill>
              </a:rPr>
              <a:t>What you will learn today</a:t>
            </a:r>
          </a:p>
        </p:txBody>
      </p:sp>
      <p:sp>
        <p:nvSpPr>
          <p:cNvPr id="16387" name="Text Placeholder 2"/>
          <p:cNvSpPr>
            <a:spLocks/>
          </p:cNvSpPr>
          <p:nvPr/>
        </p:nvSpPr>
        <p:spPr bwMode="auto">
          <a:xfrm>
            <a:off x="438150" y="1708150"/>
            <a:ext cx="825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buSzPct val="100000"/>
            </a:pPr>
            <a:r>
              <a:rPr lang="en-US" sz="2400" dirty="0">
                <a:solidFill>
                  <a:srgbClr val="0066CC"/>
                </a:solidFill>
              </a:rPr>
              <a:t>After today’s webinar, you will know:</a:t>
            </a:r>
          </a:p>
          <a:p>
            <a:pPr marL="457200" indent="-457200">
              <a:buSzPct val="100000"/>
            </a:pPr>
            <a:endParaRPr lang="en-US" sz="2400" dirty="0">
              <a:solidFill>
                <a:srgbClr val="0066CC"/>
              </a:solidFill>
            </a:endParaRPr>
          </a:p>
          <a:p>
            <a:pPr marL="457200" indent="-457200">
              <a:buSzPct val="100000"/>
              <a:buFontTx/>
              <a:buChar char="•"/>
            </a:pPr>
            <a:r>
              <a:rPr lang="en-US" sz="2400" dirty="0">
                <a:solidFill>
                  <a:srgbClr val="0066CC"/>
                </a:solidFill>
              </a:rPr>
              <a:t>If Facebook matters to your hotel’s success</a:t>
            </a:r>
          </a:p>
          <a:p>
            <a:pPr marL="457200" indent="-457200">
              <a:buSzPct val="100000"/>
            </a:pPr>
            <a:endParaRPr lang="en-US" sz="2400" dirty="0">
              <a:solidFill>
                <a:srgbClr val="0066CC"/>
              </a:solidFill>
            </a:endParaRPr>
          </a:p>
          <a:p>
            <a:pPr marL="457200" indent="-457200">
              <a:buSzPct val="100000"/>
              <a:buFontTx/>
              <a:buChar char="•"/>
            </a:pPr>
            <a:r>
              <a:rPr lang="en-US" sz="2400" dirty="0">
                <a:solidFill>
                  <a:srgbClr val="0066CC"/>
                </a:solidFill>
              </a:rPr>
              <a:t>What </a:t>
            </a:r>
            <a:r>
              <a:rPr lang="en-US" sz="2400" dirty="0" smtClean="0">
                <a:solidFill>
                  <a:srgbClr val="0066CC"/>
                </a:solidFill>
              </a:rPr>
              <a:t>Timeline features </a:t>
            </a:r>
            <a:r>
              <a:rPr lang="en-US" sz="2400" dirty="0">
                <a:solidFill>
                  <a:srgbClr val="0066CC"/>
                </a:solidFill>
              </a:rPr>
              <a:t>are </a:t>
            </a:r>
            <a:r>
              <a:rPr lang="en-US" sz="2400" dirty="0" smtClean="0">
                <a:solidFill>
                  <a:srgbClr val="0066CC"/>
                </a:solidFill>
              </a:rPr>
              <a:t>and what they do</a:t>
            </a:r>
          </a:p>
          <a:p>
            <a:pPr>
              <a:buSzPct val="100000"/>
            </a:pPr>
            <a:endParaRPr lang="en-US" sz="2400" dirty="0">
              <a:solidFill>
                <a:srgbClr val="0066CC"/>
              </a:solidFill>
            </a:endParaRPr>
          </a:p>
          <a:p>
            <a:pPr marL="457200" indent="-457200">
              <a:buSzPct val="100000"/>
              <a:buFontTx/>
              <a:buChar char="•"/>
            </a:pPr>
            <a:r>
              <a:rPr lang="en-US" sz="2400" dirty="0">
                <a:solidFill>
                  <a:srgbClr val="0066CC"/>
                </a:solidFill>
              </a:rPr>
              <a:t>How to </a:t>
            </a:r>
            <a:r>
              <a:rPr lang="en-US" sz="2400" dirty="0" smtClean="0">
                <a:solidFill>
                  <a:srgbClr val="0066CC"/>
                </a:solidFill>
              </a:rPr>
              <a:t>update your hotel’s Page to Timeline</a:t>
            </a:r>
          </a:p>
          <a:p>
            <a:pPr marL="457200" indent="-457200">
              <a:buSzPct val="100000"/>
              <a:buFontTx/>
              <a:buChar char="•"/>
            </a:pPr>
            <a:endParaRPr lang="en-US" sz="2400" dirty="0" smtClean="0">
              <a:solidFill>
                <a:srgbClr val="0066CC"/>
              </a:solidFill>
            </a:endParaRPr>
          </a:p>
          <a:p>
            <a:pPr marL="457200" indent="-457200">
              <a:buSzPct val="100000"/>
              <a:buFontTx/>
              <a:buChar char="•"/>
            </a:pPr>
            <a:r>
              <a:rPr lang="en-US" sz="2400" dirty="0" smtClean="0">
                <a:solidFill>
                  <a:srgbClr val="0066CC"/>
                </a:solidFill>
              </a:rPr>
              <a:t>What is on the horizon for Facebook</a:t>
            </a:r>
            <a:endParaRPr lang="en-US" sz="2400" dirty="0">
              <a:solidFill>
                <a:srgbClr val="0066CC"/>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652463"/>
            <a:ext cx="8008937" cy="5553075"/>
          </a:xfrm>
          <a:prstGeom prst="rect">
            <a:avLst/>
          </a:prstGeom>
          <a:noFill/>
          <a:ln w="9525">
            <a:solidFill>
              <a:schemeClr val="bg2">
                <a:lumMod val="40000"/>
                <a:lumOff val="60000"/>
              </a:schemeClr>
            </a:solidFill>
            <a:miter lim="800000"/>
            <a:headEnd/>
            <a:tailEnd/>
          </a:ln>
          <a:effectLst>
            <a:outerShdw dist="63500"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590925" y="4362450"/>
            <a:ext cx="1247775" cy="1409700"/>
          </a:xfrm>
          <a:prstGeom prst="rect">
            <a:avLst/>
          </a:prstGeom>
          <a:solidFill>
            <a:schemeClr val="accent1"/>
          </a:solidFill>
        </p:spPr>
        <p:txBody>
          <a:bodyPr wrap="square" rtlCol="0">
            <a:spAutoFit/>
          </a:bodyPr>
          <a:lstStyle/>
          <a:p>
            <a:endParaRPr lang="en-US" dirty="0"/>
          </a:p>
        </p:txBody>
      </p:sp>
    </p:spTree>
    <p:extLst>
      <p:ext uri="{BB962C8B-B14F-4D97-AF65-F5344CB8AC3E}">
        <p14:creationId xmlns:p14="http://schemas.microsoft.com/office/powerpoint/2010/main" val="560538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Timeline: tapping into your audience</a:t>
            </a:r>
            <a:endParaRPr lang="en-US" dirty="0"/>
          </a:p>
        </p:txBody>
      </p:sp>
    </p:spTree>
    <p:extLst>
      <p:ext uri="{BB962C8B-B14F-4D97-AF65-F5344CB8AC3E}">
        <p14:creationId xmlns:p14="http://schemas.microsoft.com/office/powerpoint/2010/main" val="1943382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Share and be shared</a:t>
            </a:r>
            <a:endParaRPr lang="en-US" sz="3200" b="1" dirty="0">
              <a:solidFill>
                <a:srgbClr val="FFFFFF"/>
              </a:solidFill>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961" y="4604007"/>
            <a:ext cx="4151303" cy="154094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6" y="4604007"/>
            <a:ext cx="4121285" cy="152980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372" y="1582922"/>
            <a:ext cx="7879178" cy="29341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19978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Share and be shared</a:t>
            </a:r>
            <a:endParaRPr lang="en-US" sz="3200" b="1" dirty="0">
              <a:solidFill>
                <a:srgbClr val="FFFFFF"/>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084" y="1600198"/>
            <a:ext cx="5790141" cy="4723571"/>
          </a:xfrm>
          <a:prstGeom prst="rect">
            <a:avLst/>
          </a:prstGeom>
          <a:noFill/>
          <a:ln w="9525">
            <a:solidFill>
              <a:schemeClr val="bg1">
                <a:lumMod val="7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7910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Share and be shared</a:t>
            </a:r>
            <a:endParaRPr lang="en-US" sz="3200" b="1" dirty="0">
              <a:solidFill>
                <a:srgbClr val="FFFFFF"/>
              </a:solidFill>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71422"/>
            <a:ext cx="8838685" cy="429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473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p:cNvSpPr>
          <p:nvPr/>
        </p:nvSpPr>
        <p:spPr bwMode="auto">
          <a:xfrm>
            <a:off x="438150" y="1431925"/>
            <a:ext cx="825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00000"/>
            </a:pPr>
            <a:r>
              <a:rPr lang="en-US" sz="2400" b="1" dirty="0" smtClean="0">
                <a:solidFill>
                  <a:srgbClr val="007CD2"/>
                </a:solidFill>
              </a:rPr>
              <a:t>Study Insights and follow Facebook recommendations to gain valuable insight on your fans.</a:t>
            </a:r>
          </a:p>
          <a:p>
            <a:pPr marL="457200" indent="-457200">
              <a:buSzPct val="100000"/>
            </a:pPr>
            <a:endParaRPr lang="en-US" sz="2400" b="1" dirty="0">
              <a:solidFill>
                <a:srgbClr val="007CD2"/>
              </a:solidFill>
            </a:endParaRPr>
          </a:p>
          <a:p>
            <a:pPr marL="457200" indent="-457200">
              <a:buSzPct val="100000"/>
            </a:pPr>
            <a:endParaRPr lang="en-US" sz="2400" b="1" dirty="0" smtClean="0">
              <a:solidFill>
                <a:srgbClr val="007CD2"/>
              </a:solidFill>
            </a:endParaRPr>
          </a:p>
          <a:p>
            <a:pPr marL="457200" indent="-457200">
              <a:buSzPct val="100000"/>
            </a:pPr>
            <a:endParaRPr lang="en-US" sz="2400" b="1" dirty="0">
              <a:solidFill>
                <a:srgbClr val="007CD2"/>
              </a:solidFill>
            </a:endParaRPr>
          </a:p>
          <a:p>
            <a:pPr marL="457200" indent="-457200">
              <a:buSzPct val="100000"/>
            </a:pPr>
            <a:endParaRPr lang="en-US" sz="2400" b="1" dirty="0" smtClean="0">
              <a:solidFill>
                <a:srgbClr val="007CD2"/>
              </a:solidFill>
            </a:endParaRPr>
          </a:p>
          <a:p>
            <a:pPr marL="457200" indent="-457200">
              <a:buSzPct val="100000"/>
            </a:pPr>
            <a:endParaRPr lang="en-US" sz="2400" b="1" dirty="0">
              <a:solidFill>
                <a:srgbClr val="007CD2"/>
              </a:solidFill>
            </a:endParaRPr>
          </a:p>
          <a:p>
            <a:pPr marL="457200" indent="-457200">
              <a:buSzPct val="100000"/>
            </a:pPr>
            <a:endParaRPr lang="en-US" sz="2400" b="1" dirty="0" smtClean="0">
              <a:solidFill>
                <a:srgbClr val="007CD2"/>
              </a:solidFill>
            </a:endParaRPr>
          </a:p>
          <a:p>
            <a:pPr marL="457200" indent="-457200">
              <a:buSzPct val="100000"/>
            </a:pPr>
            <a:endParaRPr lang="en-US" sz="2400" b="1" dirty="0">
              <a:solidFill>
                <a:srgbClr val="007CD2"/>
              </a:solidFill>
            </a:endParaRPr>
          </a:p>
          <a:p>
            <a:pPr marL="457200" indent="-457200">
              <a:buSzPct val="100000"/>
            </a:pPr>
            <a:endParaRPr lang="en-US" sz="2000" b="1" dirty="0" smtClean="0">
              <a:solidFill>
                <a:srgbClr val="007CD2"/>
              </a:solidFill>
            </a:endParaRPr>
          </a:p>
          <a:p>
            <a:pPr>
              <a:buSzPct val="100000"/>
            </a:pPr>
            <a:endParaRPr lang="en-US" sz="2000" dirty="0" smtClean="0">
              <a:solidFill>
                <a:srgbClr val="007CD2"/>
              </a:solidFill>
            </a:endParaRPr>
          </a:p>
          <a:p>
            <a:pPr>
              <a:buSzPct val="100000"/>
            </a:pPr>
            <a:r>
              <a:rPr lang="en-US" sz="2000" dirty="0" smtClean="0">
                <a:solidFill>
                  <a:srgbClr val="007CD2"/>
                </a:solidFill>
              </a:rPr>
              <a:t>Utilize this information to target  Ads and to create advertising promotions that will speak to your fans.</a:t>
            </a:r>
            <a:endParaRPr lang="en-US" sz="2000" dirty="0">
              <a:solidFill>
                <a:srgbClr val="007CD2"/>
              </a:solidFill>
            </a:endParaRPr>
          </a:p>
        </p:txBody>
      </p:sp>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Get to know your audience</a:t>
            </a:r>
            <a:endParaRPr lang="en-US" sz="3200" b="1" dirty="0">
              <a:solidFill>
                <a:srgbClr val="FFFFFF"/>
              </a:solidFill>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9363" y="2253456"/>
            <a:ext cx="901212" cy="2928938"/>
          </a:xfrm>
          <a:prstGeom prst="rect">
            <a:avLst/>
          </a:prstGeom>
          <a:noFill/>
          <a:ln w="9525">
            <a:solidFill>
              <a:schemeClr val="bg1">
                <a:lumMod val="7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743" y="2253456"/>
            <a:ext cx="864961" cy="2928938"/>
          </a:xfrm>
          <a:prstGeom prst="rect">
            <a:avLst/>
          </a:prstGeom>
          <a:noFill/>
          <a:ln w="9525">
            <a:solidFill>
              <a:schemeClr val="bg1">
                <a:lumMod val="7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2503" y="2253456"/>
            <a:ext cx="1000660" cy="2928938"/>
          </a:xfrm>
          <a:prstGeom prst="rect">
            <a:avLst/>
          </a:prstGeom>
          <a:noFill/>
          <a:ln w="9525">
            <a:solidFill>
              <a:schemeClr val="bg1">
                <a:lumMod val="7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055" y="2253456"/>
            <a:ext cx="3839620" cy="2662238"/>
          </a:xfrm>
          <a:prstGeom prst="rect">
            <a:avLst/>
          </a:prstGeom>
          <a:noFill/>
          <a:ln w="9525">
            <a:solidFill>
              <a:schemeClr val="bg2">
                <a:lumMod val="40000"/>
                <a:lumOff val="60000"/>
              </a:schemeClr>
            </a:solidFill>
            <a:miter lim="800000"/>
            <a:headEnd/>
            <a:tailEnd/>
          </a:ln>
          <a:effectLst>
            <a:outerShdw dist="63500"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733156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Timeline: the future</a:t>
            </a:r>
            <a:endParaRPr lang="en-US" dirty="0"/>
          </a:p>
        </p:txBody>
      </p:sp>
    </p:spTree>
    <p:extLst>
      <p:ext uri="{BB962C8B-B14F-4D97-AF65-F5344CB8AC3E}">
        <p14:creationId xmlns:p14="http://schemas.microsoft.com/office/powerpoint/2010/main" val="5498565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p:cNvSpPr>
          <p:nvPr/>
        </p:nvSpPr>
        <p:spPr bwMode="auto">
          <a:xfrm>
            <a:off x="438150" y="1431925"/>
            <a:ext cx="825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SzPct val="100000"/>
            </a:pPr>
            <a:r>
              <a:rPr lang="en-US" sz="2400" b="1" dirty="0" smtClean="0">
                <a:solidFill>
                  <a:srgbClr val="007CD2"/>
                </a:solidFill>
              </a:rPr>
              <a:t>Coupons: currently in beta</a:t>
            </a:r>
          </a:p>
          <a:p>
            <a:pPr marL="457200" indent="-457200">
              <a:buSzPct val="100000"/>
            </a:pPr>
            <a:endParaRPr lang="en-US" sz="2400" b="1" dirty="0">
              <a:solidFill>
                <a:srgbClr val="007CD2"/>
              </a:solidFill>
            </a:endParaRPr>
          </a:p>
          <a:p>
            <a:pPr marL="457200" indent="-457200">
              <a:buSzPct val="100000"/>
            </a:pPr>
            <a:endParaRPr lang="en-US" sz="2400" b="1" dirty="0" smtClean="0">
              <a:solidFill>
                <a:srgbClr val="007CD2"/>
              </a:solidFill>
            </a:endParaRPr>
          </a:p>
          <a:p>
            <a:pPr marL="457200" indent="-457200">
              <a:buSzPct val="100000"/>
            </a:pPr>
            <a:endParaRPr lang="en-US" sz="2400" b="1" dirty="0">
              <a:solidFill>
                <a:srgbClr val="007CD2"/>
              </a:solidFill>
            </a:endParaRPr>
          </a:p>
          <a:p>
            <a:pPr marL="457200" indent="-457200">
              <a:buSzPct val="100000"/>
            </a:pPr>
            <a:endParaRPr lang="en-US" sz="2400" b="1" dirty="0" smtClean="0">
              <a:solidFill>
                <a:srgbClr val="007CD2"/>
              </a:solidFill>
            </a:endParaRPr>
          </a:p>
          <a:p>
            <a:pPr marL="457200" indent="-457200">
              <a:buSzPct val="100000"/>
            </a:pPr>
            <a:endParaRPr lang="en-US" sz="2400" b="1" dirty="0">
              <a:solidFill>
                <a:srgbClr val="007CD2"/>
              </a:solidFill>
            </a:endParaRPr>
          </a:p>
          <a:p>
            <a:pPr marL="457200" indent="-457200">
              <a:buSzPct val="100000"/>
            </a:pPr>
            <a:endParaRPr lang="en-US" sz="2400" b="1" dirty="0" smtClean="0">
              <a:solidFill>
                <a:srgbClr val="007CD2"/>
              </a:solidFill>
            </a:endParaRPr>
          </a:p>
          <a:p>
            <a:pPr marL="457200" indent="-457200">
              <a:buSzPct val="100000"/>
            </a:pPr>
            <a:endParaRPr lang="en-US" sz="2400" b="1" dirty="0">
              <a:solidFill>
                <a:srgbClr val="007CD2"/>
              </a:solidFill>
            </a:endParaRPr>
          </a:p>
          <a:p>
            <a:pPr marL="457200" indent="-457200">
              <a:buSzPct val="100000"/>
            </a:pPr>
            <a:endParaRPr lang="en-US" sz="2000" b="1" dirty="0" smtClean="0">
              <a:solidFill>
                <a:srgbClr val="007CD2"/>
              </a:solidFill>
            </a:endParaRPr>
          </a:p>
          <a:p>
            <a:pPr>
              <a:buSzPct val="100000"/>
            </a:pPr>
            <a:endParaRPr lang="en-US" sz="2000" dirty="0" smtClean="0">
              <a:solidFill>
                <a:srgbClr val="007CD2"/>
              </a:solidFill>
            </a:endParaRPr>
          </a:p>
        </p:txBody>
      </p:sp>
      <p:sp>
        <p:nvSpPr>
          <p:cNvPr id="18434" name="Title 5"/>
          <p:cNvSpPr>
            <a:spLocks/>
          </p:cNvSpPr>
          <p:nvPr/>
        </p:nvSpPr>
        <p:spPr bwMode="auto">
          <a:xfrm>
            <a:off x="317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Facebook: the future</a:t>
            </a:r>
            <a:endParaRPr lang="en-US" sz="3200" b="1" dirty="0">
              <a:solidFill>
                <a:srgbClr val="FFFFFF"/>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622" y="2486024"/>
            <a:ext cx="3473291" cy="30765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6132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p:cNvSpPr>
          <p:nvPr/>
        </p:nvSpPr>
        <p:spPr bwMode="auto">
          <a:xfrm>
            <a:off x="146050" y="577850"/>
            <a:ext cx="5808663"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Timeline: a hotelier’s view</a:t>
            </a:r>
            <a:endParaRPr lang="en-US" sz="3200" b="1" dirty="0">
              <a:solidFill>
                <a:srgbClr val="FFFFFF"/>
              </a:solidFill>
            </a:endParaRPr>
          </a:p>
        </p:txBody>
      </p:sp>
      <p:sp>
        <p:nvSpPr>
          <p:cNvPr id="16387" name="Text Placeholder 2"/>
          <p:cNvSpPr>
            <a:spLocks/>
          </p:cNvSpPr>
          <p:nvPr/>
        </p:nvSpPr>
        <p:spPr bwMode="auto">
          <a:xfrm>
            <a:off x="438150" y="1708150"/>
            <a:ext cx="825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buSzPct val="100000"/>
            </a:pPr>
            <a:r>
              <a:rPr lang="en-US" sz="2400" dirty="0" smtClean="0">
                <a:solidFill>
                  <a:srgbClr val="0066CC"/>
                </a:solidFill>
              </a:rPr>
              <a:t>Today’s takeaways:</a:t>
            </a:r>
            <a:endParaRPr lang="en-US" sz="2400" dirty="0">
              <a:solidFill>
                <a:srgbClr val="0066CC"/>
              </a:solidFill>
            </a:endParaRPr>
          </a:p>
          <a:p>
            <a:pPr marL="457200" indent="-457200">
              <a:buSzPct val="100000"/>
            </a:pPr>
            <a:endParaRPr lang="en-US" sz="2400" dirty="0">
              <a:solidFill>
                <a:srgbClr val="0066CC"/>
              </a:solidFill>
            </a:endParaRPr>
          </a:p>
          <a:p>
            <a:pPr marL="457200" indent="-457200">
              <a:buSzPct val="100000"/>
              <a:buFontTx/>
              <a:buChar char="•"/>
            </a:pPr>
            <a:r>
              <a:rPr lang="en-US" sz="2400" dirty="0" smtClean="0">
                <a:solidFill>
                  <a:srgbClr val="0066CC"/>
                </a:solidFill>
              </a:rPr>
              <a:t>Facebook is 21</a:t>
            </a:r>
            <a:r>
              <a:rPr lang="en-US" sz="2400" baseline="30000" dirty="0" smtClean="0">
                <a:solidFill>
                  <a:srgbClr val="0066CC"/>
                </a:solidFill>
              </a:rPr>
              <a:t>st</a:t>
            </a:r>
            <a:r>
              <a:rPr lang="en-US" sz="2400" dirty="0" smtClean="0">
                <a:solidFill>
                  <a:srgbClr val="0066CC"/>
                </a:solidFill>
              </a:rPr>
              <a:t> century CRM - literally</a:t>
            </a:r>
            <a:endParaRPr lang="en-US" sz="2400" dirty="0">
              <a:solidFill>
                <a:srgbClr val="0066CC"/>
              </a:solidFill>
            </a:endParaRPr>
          </a:p>
          <a:p>
            <a:pPr marL="457200" indent="-457200">
              <a:buSzPct val="100000"/>
            </a:pPr>
            <a:endParaRPr lang="en-US" sz="2400" dirty="0">
              <a:solidFill>
                <a:srgbClr val="0066CC"/>
              </a:solidFill>
            </a:endParaRPr>
          </a:p>
          <a:p>
            <a:pPr marL="457200" indent="-457200">
              <a:buSzPct val="100000"/>
              <a:buFontTx/>
              <a:buChar char="•"/>
            </a:pPr>
            <a:r>
              <a:rPr lang="en-US" sz="2400" dirty="0" smtClean="0">
                <a:solidFill>
                  <a:srgbClr val="0066CC"/>
                </a:solidFill>
              </a:rPr>
              <a:t>Timeline tells my story and is my promotional material</a:t>
            </a:r>
          </a:p>
          <a:p>
            <a:pPr>
              <a:buSzPct val="100000"/>
            </a:pPr>
            <a:endParaRPr lang="en-US" sz="2400" dirty="0">
              <a:solidFill>
                <a:srgbClr val="0066CC"/>
              </a:solidFill>
            </a:endParaRPr>
          </a:p>
          <a:p>
            <a:pPr marL="457200" indent="-457200">
              <a:buSzPct val="100000"/>
              <a:buFontTx/>
              <a:buChar char="•"/>
            </a:pPr>
            <a:r>
              <a:rPr lang="en-US" sz="2400" dirty="0" smtClean="0">
                <a:solidFill>
                  <a:srgbClr val="0066CC"/>
                </a:solidFill>
              </a:rPr>
              <a:t>Eyes to the future for Ads, Coupons and more</a:t>
            </a:r>
          </a:p>
          <a:p>
            <a:pPr>
              <a:buSzPct val="100000"/>
            </a:pPr>
            <a:endParaRPr lang="en-US" sz="2400" dirty="0" smtClean="0">
              <a:solidFill>
                <a:srgbClr val="0066CC"/>
              </a:solidFill>
            </a:endParaRPr>
          </a:p>
        </p:txBody>
      </p:sp>
    </p:spTree>
    <p:extLst>
      <p:ext uri="{BB962C8B-B14F-4D97-AF65-F5344CB8AC3E}">
        <p14:creationId xmlns:p14="http://schemas.microsoft.com/office/powerpoint/2010/main" val="31864002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2800" dirty="0" smtClean="0"/>
              <a:t>Questions? Visit </a:t>
            </a:r>
            <a:r>
              <a:rPr lang="en-US" sz="2800" dirty="0" smtClean="0">
                <a:hlinkClick r:id="rId3"/>
              </a:rPr>
              <a:t>www.facebook.com/vizergy</a:t>
            </a:r>
            <a:r>
              <a:rPr lang="en-US" sz="2800" dirty="0" smtClean="0"/>
              <a:t> </a:t>
            </a:r>
            <a:br>
              <a:rPr lang="en-US" sz="2800" dirty="0" smtClean="0"/>
            </a:br>
            <a:r>
              <a:rPr lang="en-US" sz="2800" dirty="0" smtClean="0"/>
              <a:t>or email us at results@vizergy.com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Facebook: in perspective</a:t>
            </a:r>
            <a:endParaRPr lang="en-US" dirty="0"/>
          </a:p>
        </p:txBody>
      </p:sp>
    </p:spTree>
    <p:extLst>
      <p:ext uri="{BB962C8B-B14F-4D97-AF65-F5344CB8AC3E}">
        <p14:creationId xmlns:p14="http://schemas.microsoft.com/office/powerpoint/2010/main" val="3708847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 Reach</a:t>
            </a:r>
            <a:endParaRPr lang="en-US" dirty="0"/>
          </a:p>
        </p:txBody>
      </p:sp>
      <p:pic>
        <p:nvPicPr>
          <p:cNvPr id="11266" name="Picture 2" descr="C:\Users\lklueppel\AppData\Local\Microsoft\Windows\Temporary Internet Files\Content.Outlook\7UI5S0RT\iStock_000017267754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2605"/>
            <a:ext cx="9144000" cy="699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5360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Facebook: Frequency</a:t>
            </a:r>
            <a:endParaRPr lang="en-US" dirty="0"/>
          </a:p>
        </p:txBody>
      </p:sp>
      <p:pic>
        <p:nvPicPr>
          <p:cNvPr id="10242" name="Picture 2" descr="C:\Users\lklueppel\AppData\Local\Microsoft\Windows\Temporary Internet Files\Content.Outlook\7UI5S0RT\iStock_000016484697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2086"/>
            <a:ext cx="9144000" cy="6085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536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Facebook: Connectedness</a:t>
            </a:r>
            <a:endParaRPr lang="en-US" dirty="0"/>
          </a:p>
        </p:txBody>
      </p:sp>
      <p:pic>
        <p:nvPicPr>
          <p:cNvPr id="9218" name="Picture 2" descr="C:\Users\lklueppel\AppData\Local\Microsoft\Windows\Temporary Internet Files\Content.Outlook\7UI5S0RT\iStock_000017819225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6158"/>
            <a:ext cx="9144000" cy="6081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297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Timeline for Brands</a:t>
            </a:r>
            <a:endParaRPr lang="en-US" dirty="0"/>
          </a:p>
        </p:txBody>
      </p:sp>
    </p:spTree>
    <p:extLst>
      <p:ext uri="{BB962C8B-B14F-4D97-AF65-F5344CB8AC3E}">
        <p14:creationId xmlns:p14="http://schemas.microsoft.com/office/powerpoint/2010/main" val="109284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p:cNvSpPr>
          <p:nvPr/>
        </p:nvSpPr>
        <p:spPr bwMode="auto">
          <a:xfrm>
            <a:off x="146050" y="577850"/>
            <a:ext cx="62769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FFFFFF"/>
                </a:solidFill>
              </a:rPr>
              <a:t>Facebook Page Before</a:t>
            </a:r>
            <a:endParaRPr lang="en-US" sz="3200" b="1" dirty="0">
              <a:solidFill>
                <a:srgbClr val="FFFFFF"/>
              </a:solidFill>
            </a:endParaRPr>
          </a:p>
        </p:txBody>
      </p:sp>
      <p:pic>
        <p:nvPicPr>
          <p:cNvPr id="7171" name="Picture 3" descr="C:\Users\lklueppel\AppData\Local\Microsoft\Windows\Temporary Internet Files\Content.Outlook\7UI5S0RT\ProfilePic_Before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1503363"/>
            <a:ext cx="718185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18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erior Page B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erior Page BG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Project Process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Trebuchet M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4500</TotalTime>
  <Words>2408</Words>
  <Application>Microsoft Office PowerPoint</Application>
  <PresentationFormat>On-screen Show (4:3)</PresentationFormat>
  <Paragraphs>334</Paragraphs>
  <Slides>39</Slides>
  <Notes>39</Notes>
  <HiddenSlides>0</HiddenSlides>
  <MMClips>0</MMClips>
  <ScaleCrop>false</ScaleCrop>
  <HeadingPairs>
    <vt:vector size="4" baseType="variant">
      <vt:variant>
        <vt:lpstr>Theme</vt:lpstr>
      </vt:variant>
      <vt:variant>
        <vt:i4>6</vt:i4>
      </vt:variant>
      <vt:variant>
        <vt:lpstr>Slide Titles</vt:lpstr>
      </vt:variant>
      <vt:variant>
        <vt:i4>39</vt:i4>
      </vt:variant>
    </vt:vector>
  </HeadingPairs>
  <TitlesOfParts>
    <vt:vector size="45" baseType="lpstr">
      <vt:lpstr>Presentation Title Slide</vt:lpstr>
      <vt:lpstr>Interior Page BG</vt:lpstr>
      <vt:lpstr>Interior Page BG 2</vt:lpstr>
      <vt:lpstr>1_Project Process Slides</vt:lpstr>
      <vt:lpstr>1_Custom Design</vt:lpstr>
      <vt:lpstr>3_Custom Design</vt:lpstr>
      <vt:lpstr>Facebook Timeline for Brands: How Hoteliers Can Take Advantage</vt:lpstr>
      <vt:lpstr>Welcome to today’s Webinar</vt:lpstr>
      <vt:lpstr>PowerPoint Presentation</vt:lpstr>
      <vt:lpstr>Facebook: in perspective</vt:lpstr>
      <vt:lpstr>Facebook: Reach</vt:lpstr>
      <vt:lpstr>Facebook: Frequency</vt:lpstr>
      <vt:lpstr>Facebook: Connectedness</vt:lpstr>
      <vt:lpstr>Timeline for Brands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 making the switch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 tapping into your audience</vt:lpstr>
      <vt:lpstr>PowerPoint Presentation</vt:lpstr>
      <vt:lpstr>PowerPoint Presentation</vt:lpstr>
      <vt:lpstr>PowerPoint Presentation</vt:lpstr>
      <vt:lpstr>PowerPoint Presentation</vt:lpstr>
      <vt:lpstr>Timeline: the future</vt:lpstr>
      <vt:lpstr>PowerPoint Presentation</vt:lpstr>
      <vt:lpstr>PowerPoint Presentation</vt:lpstr>
      <vt:lpstr>Questions? Visit www.facebook.com/vizergy  or email us at results@vizergy.com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Powell</dc:creator>
  <cp:lastModifiedBy>William Bellis</cp:lastModifiedBy>
  <cp:revision>88</cp:revision>
  <cp:lastPrinted>2012-03-08T18:54:08Z</cp:lastPrinted>
  <dcterms:created xsi:type="dcterms:W3CDTF">2012-02-27T15:52:39Z</dcterms:created>
  <dcterms:modified xsi:type="dcterms:W3CDTF">2012-03-08T20:37:22Z</dcterms:modified>
</cp:coreProperties>
</file>